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13">
  <p:sldMasterIdLst>
    <p:sldMasterId id="2147483648" r:id="rId1"/>
  </p:sldMasterIdLst>
  <p:notesMasterIdLst>
    <p:notesMasterId r:id="rId42"/>
  </p:notesMasterIdLst>
  <p:handoutMasterIdLst>
    <p:handoutMasterId r:id="rId43"/>
  </p:handoutMasterIdLst>
  <p:sldIdLst>
    <p:sldId id="624" r:id="rId2"/>
    <p:sldId id="682" r:id="rId3"/>
    <p:sldId id="628" r:id="rId4"/>
    <p:sldId id="629" r:id="rId5"/>
    <p:sldId id="691" r:id="rId6"/>
    <p:sldId id="652" r:id="rId7"/>
    <p:sldId id="633" r:id="rId8"/>
    <p:sldId id="634" r:id="rId9"/>
    <p:sldId id="631" r:id="rId10"/>
    <p:sldId id="686" r:id="rId11"/>
    <p:sldId id="632" r:id="rId12"/>
    <p:sldId id="635" r:id="rId13"/>
    <p:sldId id="636" r:id="rId14"/>
    <p:sldId id="637" r:id="rId15"/>
    <p:sldId id="639" r:id="rId16"/>
    <p:sldId id="638" r:id="rId17"/>
    <p:sldId id="675" r:id="rId18"/>
    <p:sldId id="679" r:id="rId19"/>
    <p:sldId id="677" r:id="rId20"/>
    <p:sldId id="687" r:id="rId21"/>
    <p:sldId id="700" r:id="rId22"/>
    <p:sldId id="701" r:id="rId23"/>
    <p:sldId id="689" r:id="rId24"/>
    <p:sldId id="706" r:id="rId25"/>
    <p:sldId id="708" r:id="rId26"/>
    <p:sldId id="692" r:id="rId27"/>
    <p:sldId id="693" r:id="rId28"/>
    <p:sldId id="694" r:id="rId29"/>
    <p:sldId id="695" r:id="rId30"/>
    <p:sldId id="696" r:id="rId31"/>
    <p:sldId id="697" r:id="rId32"/>
    <p:sldId id="698" r:id="rId33"/>
    <p:sldId id="699" r:id="rId34"/>
    <p:sldId id="655" r:id="rId35"/>
    <p:sldId id="713" r:id="rId36"/>
    <p:sldId id="656" r:id="rId37"/>
    <p:sldId id="703" r:id="rId38"/>
    <p:sldId id="657" r:id="rId39"/>
    <p:sldId id="715" r:id="rId40"/>
    <p:sldId id="658" r:id="rId41"/>
  </p:sldIdLst>
  <p:sldSz cx="9144000" cy="6858000" type="screen4x3"/>
  <p:notesSz cx="6797675" cy="9926638"/>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358">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e Lodenkemper" initials="LL" lastIdx="1" clrIdx="0">
    <p:extLst/>
  </p:cmAuthor>
  <p:cmAuthor id="2" name="Karl Reinecke" initials="KR"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C6600"/>
    <a:srgbClr val="FFEBCD"/>
    <a:srgbClr val="FFFFCC"/>
    <a:srgbClr val="FFCC66"/>
    <a:srgbClr val="336699"/>
    <a:srgbClr val="00FF00"/>
    <a:srgbClr val="A4B16F"/>
    <a:srgbClr val="006699"/>
    <a:srgbClr val="2D4E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84401" autoAdjust="0"/>
  </p:normalViewPr>
  <p:slideViewPr>
    <p:cSldViewPr snapToGrid="0" snapToObjects="1">
      <p:cViewPr varScale="1">
        <p:scale>
          <a:sx n="81" d="100"/>
          <a:sy n="81" d="100"/>
        </p:scale>
        <p:origin x="600" y="60"/>
      </p:cViewPr>
      <p:guideLst>
        <p:guide orient="horz" pos="2358"/>
        <p:guide pos="2880"/>
      </p:guideLst>
    </p:cSldViewPr>
  </p:slideViewPr>
  <p:notesTextViewPr>
    <p:cViewPr>
      <p:scale>
        <a:sx n="100" d="100"/>
        <a:sy n="100" d="100"/>
      </p:scale>
      <p:origin x="0" y="0"/>
    </p:cViewPr>
  </p:notesTextViewPr>
  <p:sorterViewPr>
    <p:cViewPr varScale="1">
      <p:scale>
        <a:sx n="1" d="1"/>
        <a:sy n="1" d="1"/>
      </p:scale>
      <p:origin x="0" y="-1349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60F72EB-F475-488A-813D-F25828B3EDE7}" type="datetimeFigureOut">
              <a:rPr lang="en-GB" smtClean="0"/>
              <a:t>17/07/2018</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9FBA6AD-0FD0-4F5A-BB8F-7B33CBC07824}" type="slidenum">
              <a:rPr lang="en-GB" smtClean="0"/>
              <a:t>‹#›</a:t>
            </a:fld>
            <a:endParaRPr lang="en-GB"/>
          </a:p>
        </p:txBody>
      </p:sp>
    </p:spTree>
    <p:extLst>
      <p:ext uri="{BB962C8B-B14F-4D97-AF65-F5344CB8AC3E}">
        <p14:creationId xmlns:p14="http://schemas.microsoft.com/office/powerpoint/2010/main" val="4017635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4C730471-F76F-4CDC-8902-189038F7F663}" type="datetimeFigureOut">
              <a:rPr lang="en-US" altLang="en-US"/>
              <a:pPr>
                <a:defRPr/>
              </a:pPr>
              <a:t>7/17/2018</a:t>
            </a:fld>
            <a:endParaRPr lang="en-US" altLang="en-US"/>
          </a:p>
        </p:txBody>
      </p:sp>
      <p:sp>
        <p:nvSpPr>
          <p:cNvPr id="1434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A888FDF-E2C3-40CF-B2AD-C7A2C5FDBFEA}" type="slidenum">
              <a:rPr lang="en-US" altLang="en-US"/>
              <a:pPr>
                <a:defRPr/>
              </a:pPr>
              <a:t>‹#›</a:t>
            </a:fld>
            <a:endParaRPr lang="en-US" altLang="en-US"/>
          </a:p>
        </p:txBody>
      </p:sp>
    </p:spTree>
    <p:extLst>
      <p:ext uri="{BB962C8B-B14F-4D97-AF65-F5344CB8AC3E}">
        <p14:creationId xmlns:p14="http://schemas.microsoft.com/office/powerpoint/2010/main" val="2448589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8394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Erik and team to present the methodology</a:t>
            </a:r>
            <a:r>
              <a:rPr lang="en-US" altLang="en-US" baseline="0" dirty="0">
                <a:ea typeface="ＭＳ Ｐゴシック" pitchFamily="34" charset="-128"/>
              </a:rPr>
              <a:t> used for scenario evaluation</a:t>
            </a:r>
            <a:endParaRPr lang="en-US" altLang="en-US" dirty="0">
              <a:ea typeface="ＭＳ Ｐゴシック" pitchFamily="34" charset="-128"/>
            </a:endParaRPr>
          </a:p>
        </p:txBody>
      </p:sp>
    </p:spTree>
    <p:extLst>
      <p:ext uri="{BB962C8B-B14F-4D97-AF65-F5344CB8AC3E}">
        <p14:creationId xmlns:p14="http://schemas.microsoft.com/office/powerpoint/2010/main" val="2209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Status Quo report defined the Wetland Regions within the study area according to the spatial framework of Ecoregions. Nested within Wetland Regions are the Wetland Resource Units, defined by vegetation type and </a:t>
            </a:r>
            <a:r>
              <a:rPr lang="en-US" dirty="0" err="1"/>
              <a:t>Hydrogeomorphic</a:t>
            </a:r>
            <a:r>
              <a:rPr lang="en-US" dirty="0"/>
              <a:t> (HGM) unit and </a:t>
            </a:r>
            <a:r>
              <a:rPr lang="en-US" dirty="0" err="1"/>
              <a:t>prioritised</a:t>
            </a:r>
            <a:r>
              <a:rPr lang="en-US" dirty="0"/>
              <a:t> according to Ecological Importance and Ecosystem Services. As the HGM unit is defined by landform it is important to understand the location of a wetland in the landscape and the underlying geological controls.</a:t>
            </a:r>
          </a:p>
          <a:p>
            <a:r>
              <a:rPr lang="en-US" dirty="0"/>
              <a:t>From an RDM perspective, important wetlands include those that have both ecological importance for the maintenance of biodiversity ecosystem integrity, as well as those that provide ecosystem services. In terms of ecosystem services, wetland </a:t>
            </a:r>
            <a:r>
              <a:rPr lang="en-US" dirty="0" err="1"/>
              <a:t>prioritisation</a:t>
            </a:r>
            <a:r>
              <a:rPr lang="en-US" dirty="0"/>
              <a:t> needs to consider both the ability of a wetland to provide services as well as the demand for such services within the catchment. These two aspects define the importance of wetlands in terms of ecosystem services.</a:t>
            </a:r>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a:t>
            </a:fld>
            <a:endParaRPr lang="en-US" altLang="en-US"/>
          </a:p>
        </p:txBody>
      </p:sp>
    </p:spTree>
    <p:extLst>
      <p:ext uri="{BB962C8B-B14F-4D97-AF65-F5344CB8AC3E}">
        <p14:creationId xmlns:p14="http://schemas.microsoft.com/office/powerpoint/2010/main" val="59466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Erik and team to present the methodology</a:t>
            </a:r>
            <a:r>
              <a:rPr lang="en-US" altLang="en-US" baseline="0" dirty="0">
                <a:ea typeface="ＭＳ Ｐゴシック" pitchFamily="34" charset="-128"/>
              </a:rPr>
              <a:t> used for scenario evaluation</a:t>
            </a:r>
            <a:endParaRPr lang="en-US" altLang="en-US" dirty="0">
              <a:ea typeface="ＭＳ Ｐゴシック" pitchFamily="34" charset="-128"/>
            </a:endParaRPr>
          </a:p>
        </p:txBody>
      </p:sp>
    </p:spTree>
    <p:extLst>
      <p:ext uri="{BB962C8B-B14F-4D97-AF65-F5344CB8AC3E}">
        <p14:creationId xmlns:p14="http://schemas.microsoft.com/office/powerpoint/2010/main" val="1004958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45987393-4BAF-44DA-8B76-6012424E7849}"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B764CC87-6A4C-4263-A52E-8829D8A23EB4}" type="slidenum">
              <a:rPr lang="en-US" altLang="en-US"/>
              <a:pPr>
                <a:defRPr/>
              </a:pPr>
              <a:t>‹#›</a:t>
            </a:fld>
            <a:endParaRPr lang="en-US" altLang="en-US"/>
          </a:p>
        </p:txBody>
      </p:sp>
    </p:spTree>
    <p:extLst>
      <p:ext uri="{BB962C8B-B14F-4D97-AF65-F5344CB8AC3E}">
        <p14:creationId xmlns:p14="http://schemas.microsoft.com/office/powerpoint/2010/main" val="1990236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82161454-ADA6-45D6-B9B6-8C2014FB37B3}"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FC5116C-BE80-4217-9CDC-3DB1B70B1F3D}" type="slidenum">
              <a:rPr lang="en-US" altLang="en-US"/>
              <a:pPr>
                <a:defRPr/>
              </a:pPr>
              <a:t>‹#›</a:t>
            </a:fld>
            <a:endParaRPr lang="en-US" altLang="en-US"/>
          </a:p>
        </p:txBody>
      </p:sp>
    </p:spTree>
    <p:extLst>
      <p:ext uri="{BB962C8B-B14F-4D97-AF65-F5344CB8AC3E}">
        <p14:creationId xmlns:p14="http://schemas.microsoft.com/office/powerpoint/2010/main" val="143153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73D1B60D-D46A-45AA-811C-58C5B89D8541}"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0EDF0BB2-4187-4818-A057-A34C1D95F967}" type="slidenum">
              <a:rPr lang="en-US" altLang="en-US"/>
              <a:pPr>
                <a:defRPr/>
              </a:pPr>
              <a:t>‹#›</a:t>
            </a:fld>
            <a:endParaRPr lang="en-US" altLang="en-US"/>
          </a:p>
        </p:txBody>
      </p:sp>
    </p:spTree>
    <p:extLst>
      <p:ext uri="{BB962C8B-B14F-4D97-AF65-F5344CB8AC3E}">
        <p14:creationId xmlns:p14="http://schemas.microsoft.com/office/powerpoint/2010/main" val="1317607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7D5D9F13-04AC-4095-A76B-619EAFDF43A8}"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D44AC2A6-3926-4B6C-98C7-DFAFECD7075D}" type="slidenum">
              <a:rPr lang="en-US" altLang="en-US"/>
              <a:pPr>
                <a:defRPr/>
              </a:pPr>
              <a:t>‹#›</a:t>
            </a:fld>
            <a:endParaRPr lang="en-US" altLang="en-US"/>
          </a:p>
        </p:txBody>
      </p:sp>
    </p:spTree>
    <p:extLst>
      <p:ext uri="{BB962C8B-B14F-4D97-AF65-F5344CB8AC3E}">
        <p14:creationId xmlns:p14="http://schemas.microsoft.com/office/powerpoint/2010/main" val="1704012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1685E36A-282D-4809-A041-055E72C5B7DC}"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0183E4F-D3B4-4CAC-B6FE-87BEAB8CB8CB}" type="slidenum">
              <a:rPr lang="en-US" altLang="en-US"/>
              <a:pPr>
                <a:defRPr/>
              </a:pPr>
              <a:t>‹#›</a:t>
            </a:fld>
            <a:endParaRPr lang="en-US" altLang="en-US"/>
          </a:p>
        </p:txBody>
      </p:sp>
    </p:spTree>
    <p:extLst>
      <p:ext uri="{BB962C8B-B14F-4D97-AF65-F5344CB8AC3E}">
        <p14:creationId xmlns:p14="http://schemas.microsoft.com/office/powerpoint/2010/main" val="43497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5CE460CD-7DB1-4E0C-9193-8FCCD8024AFB}"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6BC22AF0-F511-4896-B988-A3E7727D7266}" type="slidenum">
              <a:rPr lang="en-US" altLang="en-US"/>
              <a:pPr>
                <a:defRPr/>
              </a:pPr>
              <a:t>‹#›</a:t>
            </a:fld>
            <a:endParaRPr lang="en-US" altLang="en-US"/>
          </a:p>
        </p:txBody>
      </p:sp>
    </p:spTree>
    <p:extLst>
      <p:ext uri="{BB962C8B-B14F-4D97-AF65-F5344CB8AC3E}">
        <p14:creationId xmlns:p14="http://schemas.microsoft.com/office/powerpoint/2010/main" val="290395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CECED1E6-E771-42C2-9B7F-2493C1DBB07B}" type="datetimeFigureOut">
              <a:rPr lang="en-US" altLang="en-US"/>
              <a:pPr>
                <a:defRPr/>
              </a:pPr>
              <a:t>7/17/2018</a:t>
            </a:fld>
            <a:endParaRPr lang="en-US"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B0B1FCAF-BF12-40C8-A800-87900226EAF8}" type="slidenum">
              <a:rPr lang="en-US" altLang="en-US"/>
              <a:pPr>
                <a:defRPr/>
              </a:pPr>
              <a:t>‹#›</a:t>
            </a:fld>
            <a:endParaRPr lang="en-US" altLang="en-US"/>
          </a:p>
        </p:txBody>
      </p:sp>
    </p:spTree>
    <p:extLst>
      <p:ext uri="{BB962C8B-B14F-4D97-AF65-F5344CB8AC3E}">
        <p14:creationId xmlns:p14="http://schemas.microsoft.com/office/powerpoint/2010/main" val="404706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F7667F4-55C5-46E7-990F-B9950AB3CD33}" type="datetimeFigureOut">
              <a:rPr lang="en-US" altLang="en-US"/>
              <a:pPr>
                <a:defRPr/>
              </a:pPr>
              <a:t>7/17/2018</a:t>
            </a:fld>
            <a:endParaRPr lang="en-US"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940FFCBB-2AFB-4E3E-9D8B-299DBF95467B}" type="slidenum">
              <a:rPr lang="en-US" altLang="en-US"/>
              <a:pPr>
                <a:defRPr/>
              </a:pPr>
              <a:t>‹#›</a:t>
            </a:fld>
            <a:endParaRPr lang="en-US" altLang="en-US"/>
          </a:p>
        </p:txBody>
      </p:sp>
    </p:spTree>
    <p:extLst>
      <p:ext uri="{BB962C8B-B14F-4D97-AF65-F5344CB8AC3E}">
        <p14:creationId xmlns:p14="http://schemas.microsoft.com/office/powerpoint/2010/main" val="338695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48508D5-E4F4-46DE-821D-8D58DCACD371}" type="datetimeFigureOut">
              <a:rPr lang="en-US" altLang="en-US"/>
              <a:pPr>
                <a:defRPr/>
              </a:pPr>
              <a:t>7/17/2018</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12C80EAA-A15B-4E9D-BF4E-A4D79FA337C3}" type="slidenum">
              <a:rPr lang="en-US" altLang="en-US"/>
              <a:pPr>
                <a:defRPr/>
              </a:pPr>
              <a:t>‹#›</a:t>
            </a:fld>
            <a:endParaRPr lang="en-US" altLang="en-US"/>
          </a:p>
        </p:txBody>
      </p:sp>
    </p:spTree>
    <p:extLst>
      <p:ext uri="{BB962C8B-B14F-4D97-AF65-F5344CB8AC3E}">
        <p14:creationId xmlns:p14="http://schemas.microsoft.com/office/powerpoint/2010/main" val="1963265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8C48E02B-8E60-4869-B957-F79197900361}"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CFD386AC-7BBB-4A30-8DFD-FCEC05687458}" type="slidenum">
              <a:rPr lang="en-US" altLang="en-US"/>
              <a:pPr>
                <a:defRPr/>
              </a:pPr>
              <a:t>‹#›</a:t>
            </a:fld>
            <a:endParaRPr lang="en-US" altLang="en-US"/>
          </a:p>
        </p:txBody>
      </p:sp>
    </p:spTree>
    <p:extLst>
      <p:ext uri="{BB962C8B-B14F-4D97-AF65-F5344CB8AC3E}">
        <p14:creationId xmlns:p14="http://schemas.microsoft.com/office/powerpoint/2010/main" val="107472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A272579C-C942-4AE6-A173-E5FB27E4F397}"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4FFEFE33-234B-475E-8AD2-B1DC825D9A2E}" type="slidenum">
              <a:rPr lang="en-US" altLang="en-US"/>
              <a:pPr>
                <a:defRPr/>
              </a:pPr>
              <a:t>‹#›</a:t>
            </a:fld>
            <a:endParaRPr lang="en-US" altLang="en-US"/>
          </a:p>
        </p:txBody>
      </p:sp>
    </p:spTree>
    <p:extLst>
      <p:ext uri="{BB962C8B-B14F-4D97-AF65-F5344CB8AC3E}">
        <p14:creationId xmlns:p14="http://schemas.microsoft.com/office/powerpoint/2010/main" val="217090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DWS Slide Pages1.jp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WS Slide Cove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3538"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DWS Slide Cover pic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12888"/>
            <a:ext cx="9253538"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6"/>
          <p:cNvSpPr txBox="1">
            <a:spLocks noChangeArrowheads="1"/>
          </p:cNvSpPr>
          <p:nvPr/>
        </p:nvSpPr>
        <p:spPr bwMode="auto">
          <a:xfrm>
            <a:off x="135802" y="1780295"/>
            <a:ext cx="8628786"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defRPr/>
            </a:pPr>
            <a:r>
              <a:rPr lang="en-US" sz="2000" dirty="0">
                <a:solidFill>
                  <a:srgbClr val="EEECE1">
                    <a:lumMod val="25000"/>
                  </a:srgbClr>
                </a:solidFill>
                <a:latin typeface="Gill Snas" charset="0"/>
                <a:ea typeface="ＭＳ Ｐゴシック" pitchFamily="34" charset="-128"/>
                <a:cs typeface="Gill Snas" charset="0"/>
              </a:rPr>
              <a:t>The Determination of Water Resources Classes and Resource Quality Objectives in the Breede-Gouritz WMA</a:t>
            </a:r>
            <a:r>
              <a:rPr lang="en-ZA" sz="2000" dirty="0">
                <a:solidFill>
                  <a:srgbClr val="EEECE1">
                    <a:lumMod val="25000"/>
                  </a:srgbClr>
                </a:solidFill>
                <a:latin typeface="Gill Snas" charset="0"/>
                <a:ea typeface="ＭＳ Ｐゴシック" pitchFamily="34" charset="-128"/>
                <a:cs typeface="Gill Snas" charset="0"/>
              </a:rPr>
              <a:t> </a:t>
            </a:r>
          </a:p>
          <a:p>
            <a:pPr lvl="0">
              <a:defRPr/>
            </a:pPr>
            <a:endParaRPr lang="en-US" dirty="0">
              <a:solidFill>
                <a:srgbClr val="EEECE1">
                  <a:lumMod val="25000"/>
                </a:srgbClr>
              </a:solidFill>
              <a:latin typeface="Gill Snas" charset="0"/>
              <a:ea typeface="ＭＳ Ｐゴシック" pitchFamily="34" charset="-128"/>
              <a:cs typeface="Gill Snas" charset="0"/>
            </a:endParaRPr>
          </a:p>
          <a:p>
            <a:pPr lvl="0">
              <a:defRPr/>
            </a:pPr>
            <a:r>
              <a:rPr lang="en-US" sz="2000" dirty="0">
                <a:solidFill>
                  <a:srgbClr val="EEECE1">
                    <a:lumMod val="25000"/>
                  </a:srgbClr>
                </a:solidFill>
                <a:latin typeface="Gill Snas" charset="0"/>
                <a:ea typeface="ＭＳ Ｐゴシック" pitchFamily="34" charset="-128"/>
                <a:cs typeface="Gill Snas" charset="0"/>
              </a:rPr>
              <a:t>TTG 2</a:t>
            </a:r>
          </a:p>
          <a:p>
            <a:pPr lvl="0">
              <a:defRPr/>
            </a:pPr>
            <a:endParaRPr lang="en-US" sz="1400" dirty="0">
              <a:solidFill>
                <a:srgbClr val="EEECE1">
                  <a:lumMod val="25000"/>
                </a:srgbClr>
              </a:solidFill>
              <a:latin typeface="Gill Snas" charset="0"/>
              <a:ea typeface="ＭＳ Ｐゴシック" pitchFamily="34" charset="-128"/>
              <a:cs typeface="Gill Snas" charset="0"/>
            </a:endParaRPr>
          </a:p>
          <a:p>
            <a:pPr lvl="0">
              <a:defRPr/>
            </a:pPr>
            <a:endParaRPr lang="en-US" sz="1400" dirty="0">
              <a:solidFill>
                <a:srgbClr val="EEECE1">
                  <a:lumMod val="25000"/>
                </a:srgbClr>
              </a:solidFill>
              <a:latin typeface="Gill Snas" charset="0"/>
              <a:ea typeface="ＭＳ Ｐゴシック" pitchFamily="34" charset="-128"/>
              <a:cs typeface="Gill Snas" charset="0"/>
            </a:endParaRPr>
          </a:p>
          <a:p>
            <a:pPr lvl="0">
              <a:defRPr/>
            </a:pPr>
            <a:r>
              <a:rPr lang="en-US" sz="1400" dirty="0">
                <a:solidFill>
                  <a:srgbClr val="EEECE1">
                    <a:lumMod val="25000"/>
                  </a:srgbClr>
                </a:solidFill>
                <a:latin typeface="Gill Snas" charset="0"/>
                <a:ea typeface="ＭＳ Ｐゴシック" pitchFamily="34" charset="-128"/>
                <a:cs typeface="Gill Snas" charset="0"/>
              </a:rPr>
              <a:t>Presented by</a:t>
            </a:r>
            <a:r>
              <a:rPr lang="en-US" sz="1400" dirty="0" smtClean="0">
                <a:solidFill>
                  <a:srgbClr val="EEECE1">
                    <a:lumMod val="25000"/>
                  </a:srgbClr>
                </a:solidFill>
                <a:latin typeface="Gill Snas" charset="0"/>
                <a:ea typeface="ＭＳ Ｐゴシック" pitchFamily="34" charset="-128"/>
                <a:cs typeface="Gill Snas" charset="0"/>
              </a:rPr>
              <a:t>: Louise Lodenkemper</a:t>
            </a:r>
            <a:endParaRPr lang="en-US" sz="1400" dirty="0">
              <a:solidFill>
                <a:srgbClr val="EEECE1">
                  <a:lumMod val="25000"/>
                </a:srgbClr>
              </a:solidFill>
              <a:latin typeface="Gill Snas" charset="0"/>
              <a:ea typeface="ＭＳ Ｐゴシック" pitchFamily="34" charset="-128"/>
              <a:cs typeface="Gill Snas" charset="0"/>
            </a:endParaRPr>
          </a:p>
          <a:p>
            <a:pPr lvl="0">
              <a:defRPr/>
            </a:pPr>
            <a:endParaRPr lang="en-US" sz="1800" dirty="0">
              <a:solidFill>
                <a:srgbClr val="EEECE1">
                  <a:lumMod val="25000"/>
                </a:srgbClr>
              </a:solidFill>
              <a:latin typeface="Gill Snas" charset="0"/>
              <a:ea typeface="ＭＳ Ｐゴシック" pitchFamily="34" charset="-128"/>
              <a:cs typeface="Gill Snas" charset="0"/>
            </a:endParaRPr>
          </a:p>
          <a:p>
            <a:pPr lvl="0">
              <a:defRPr/>
            </a:pPr>
            <a:endParaRPr lang="en-US" sz="1800" dirty="0">
              <a:solidFill>
                <a:srgbClr val="EEECE1">
                  <a:lumMod val="25000"/>
                </a:srgbClr>
              </a:solidFill>
              <a:latin typeface="Gill Snas" charset="0"/>
              <a:ea typeface="ＭＳ Ｐゴシック" pitchFamily="34" charset="-128"/>
              <a:cs typeface="Gill Snas" charset="0"/>
            </a:endParaRPr>
          </a:p>
          <a:p>
            <a:pPr lvl="0">
              <a:defRPr/>
            </a:pPr>
            <a:r>
              <a:rPr lang="en-US" sz="1400" dirty="0">
                <a:solidFill>
                  <a:srgbClr val="EEECE1">
                    <a:lumMod val="25000"/>
                  </a:srgbClr>
                </a:solidFill>
                <a:latin typeface="Gill Snas" charset="0"/>
                <a:ea typeface="ＭＳ Ｐゴシック" pitchFamily="34" charset="-128"/>
                <a:cs typeface="Gill Snas" charset="0"/>
              </a:rPr>
              <a:t>Date</a:t>
            </a:r>
            <a:r>
              <a:rPr lang="en-US" sz="1400" dirty="0" smtClean="0">
                <a:solidFill>
                  <a:srgbClr val="EEECE1">
                    <a:lumMod val="25000"/>
                  </a:srgbClr>
                </a:solidFill>
                <a:latin typeface="Gill Snas" charset="0"/>
                <a:ea typeface="ＭＳ Ｐゴシック" pitchFamily="34" charset="-128"/>
                <a:cs typeface="Gill Snas" charset="0"/>
              </a:rPr>
              <a:t>: 13 March 2018</a:t>
            </a:r>
            <a:endParaRPr lang="en-US" sz="1400" dirty="0">
              <a:solidFill>
                <a:srgbClr val="EEECE1">
                  <a:lumMod val="25000"/>
                </a:srgbClr>
              </a:solidFill>
              <a:latin typeface="Gill Snas" charset="0"/>
              <a:ea typeface="ＭＳ Ｐゴシック" pitchFamily="34" charset="-128"/>
              <a:cs typeface="Gill Snas" charset="0"/>
            </a:endParaRPr>
          </a:p>
          <a:p>
            <a:pPr lvl="0">
              <a:defRPr/>
            </a:pPr>
            <a:r>
              <a:rPr lang="en-US" sz="1400" dirty="0">
                <a:solidFill>
                  <a:srgbClr val="EEECE1">
                    <a:lumMod val="25000"/>
                  </a:srgbClr>
                </a:solidFill>
                <a:latin typeface="Gill Snas" charset="0"/>
                <a:ea typeface="ＭＳ Ｐゴシック" pitchFamily="34" charset="-128"/>
                <a:cs typeface="Gill Snas" charset="0"/>
              </a:rPr>
              <a:t>Venue</a:t>
            </a:r>
            <a:r>
              <a:rPr lang="en-US" sz="1400" dirty="0" smtClean="0">
                <a:solidFill>
                  <a:srgbClr val="EEECE1">
                    <a:lumMod val="25000"/>
                  </a:srgbClr>
                </a:solidFill>
                <a:latin typeface="Gill Snas" charset="0"/>
                <a:ea typeface="ＭＳ Ｐゴシック" pitchFamily="34" charset="-128"/>
                <a:cs typeface="Gill Snas" charset="0"/>
              </a:rPr>
              <a:t>: Robertson</a:t>
            </a:r>
            <a:endParaRPr lang="en-US" sz="1400" dirty="0">
              <a:solidFill>
                <a:srgbClr val="EEECE1">
                  <a:lumMod val="25000"/>
                </a:srgbClr>
              </a:solidFill>
              <a:latin typeface="Gill Snas" charset="0"/>
              <a:ea typeface="ＭＳ Ｐゴシック" pitchFamily="34" charset="-128"/>
              <a:cs typeface="Gill Snas" charset="0"/>
            </a:endParaRPr>
          </a:p>
        </p:txBody>
      </p:sp>
      <p:pic>
        <p:nvPicPr>
          <p:cNvPr id="14341" name="Picture 1" descr="NDP_LOGO-1_colou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73988" y="304800"/>
            <a:ext cx="95408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272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6432" y="969982"/>
            <a:ext cx="7465808" cy="5491462"/>
          </a:xfrm>
        </p:spPr>
        <p:txBody>
          <a:bodyPr/>
          <a:lstStyle/>
          <a:p>
            <a:r>
              <a:rPr lang="en-US" sz="2000" dirty="0"/>
              <a:t>Identifying supply and demand for ecosystem services broadly identifies “hotspots” for regulating and supporting services provided by wetlands across the study area. </a:t>
            </a:r>
            <a:endParaRPr lang="en-US" sz="2000" dirty="0" smtClean="0"/>
          </a:p>
          <a:p>
            <a:endParaRPr lang="en-US" sz="2000" dirty="0" smtClean="0"/>
          </a:p>
          <a:p>
            <a:r>
              <a:rPr lang="en-US" sz="2000" dirty="0" smtClean="0"/>
              <a:t>This </a:t>
            </a:r>
            <a:r>
              <a:rPr lang="en-US" sz="2000" dirty="0"/>
              <a:t>was applied separately for the </a:t>
            </a:r>
            <a:r>
              <a:rPr lang="en-US" sz="2000" dirty="0" err="1"/>
              <a:t>Breede</a:t>
            </a:r>
            <a:r>
              <a:rPr lang="en-US" sz="2000" dirty="0"/>
              <a:t>-Overberg and </a:t>
            </a:r>
            <a:r>
              <a:rPr lang="en-US" sz="2000" dirty="0" err="1"/>
              <a:t>Gouritz</a:t>
            </a:r>
            <a:r>
              <a:rPr lang="en-US" sz="2000" dirty="0"/>
              <a:t>-Coastal regions to allow for representation. </a:t>
            </a:r>
            <a:endParaRPr lang="en-US" sz="2000" dirty="0" smtClean="0"/>
          </a:p>
          <a:p>
            <a:endParaRPr lang="en-US" sz="2000" dirty="0" smtClean="0"/>
          </a:p>
          <a:p>
            <a:r>
              <a:rPr lang="en-US" sz="2000" dirty="0"/>
              <a:t>The location and extent of different land cover types may also affect the capability of a wetland to supply ecosystem services. Some land cover types, such as commercial annual crops, may occur within a wetland and considerably diminish the ecological condition of the wetland and its ability to supply certain ecosystem services (Kotze, 2016). Other land cover types may occur in the upslope catchment of a wetland with less direct impacts</a:t>
            </a:r>
            <a:r>
              <a:rPr lang="en-US" sz="2000" dirty="0" smtClean="0"/>
              <a:t>.</a:t>
            </a:r>
            <a:endParaRPr lang="en-GB" sz="2000" dirty="0"/>
          </a:p>
        </p:txBody>
      </p:sp>
      <p:sp>
        <p:nvSpPr>
          <p:cNvPr id="5" name="Rectangle 4"/>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Provision of Ecosystem Services</a:t>
            </a:r>
            <a:endParaRPr lang="en-GB" dirty="0"/>
          </a:p>
        </p:txBody>
      </p:sp>
    </p:spTree>
    <p:extLst>
      <p:ext uri="{BB962C8B-B14F-4D97-AF65-F5344CB8AC3E}">
        <p14:creationId xmlns:p14="http://schemas.microsoft.com/office/powerpoint/2010/main" val="2366924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53002214"/>
              </p:ext>
            </p:extLst>
          </p:nvPr>
        </p:nvGraphicFramePr>
        <p:xfrm>
          <a:off x="155448" y="533978"/>
          <a:ext cx="8833104" cy="3251640"/>
        </p:xfrm>
        <a:graphic>
          <a:graphicData uri="http://schemas.openxmlformats.org/drawingml/2006/table">
            <a:tbl>
              <a:tblPr firstRow="1" firstCol="1" bandRow="1">
                <a:tableStyleId>{5C22544A-7EE6-4342-B048-85BDC9FD1C3A}</a:tableStyleId>
              </a:tblPr>
              <a:tblGrid>
                <a:gridCol w="204717"/>
                <a:gridCol w="1722335"/>
                <a:gridCol w="1518951"/>
                <a:gridCol w="658455"/>
                <a:gridCol w="736246"/>
                <a:gridCol w="736246"/>
                <a:gridCol w="731616"/>
                <a:gridCol w="1262269"/>
                <a:gridCol w="1262269"/>
              </a:tblGrid>
              <a:tr h="249013">
                <a:tc rowSpan="2" gridSpan="2">
                  <a:txBody>
                    <a:bodyPr/>
                    <a:lstStyle/>
                    <a:p>
                      <a:pPr marL="50800" marR="0">
                        <a:lnSpc>
                          <a:spcPct val="105000"/>
                        </a:lnSpc>
                        <a:spcBef>
                          <a:spcPts val="300"/>
                        </a:spcBef>
                        <a:spcAft>
                          <a:spcPts val="0"/>
                        </a:spcAft>
                      </a:pPr>
                      <a:r>
                        <a:rPr lang="en-ZA" sz="1200" dirty="0">
                          <a:effectLst/>
                        </a:rPr>
                        <a:t>Ecosystem service</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rowSpan="2" hMerge="1">
                  <a:txBody>
                    <a:bodyPr/>
                    <a:lstStyle/>
                    <a:p>
                      <a:endParaRPr lang="en-GB"/>
                    </a:p>
                  </a:txBody>
                  <a:tcPr/>
                </a:tc>
                <a:tc gridSpan="7">
                  <a:txBody>
                    <a:bodyPr/>
                    <a:lstStyle/>
                    <a:p>
                      <a:pPr marL="0" marR="0" algn="ctr">
                        <a:lnSpc>
                          <a:spcPct val="105000"/>
                        </a:lnSpc>
                        <a:spcBef>
                          <a:spcPts val="300"/>
                        </a:spcBef>
                        <a:spcAft>
                          <a:spcPts val="0"/>
                        </a:spcAft>
                      </a:pPr>
                      <a:r>
                        <a:rPr lang="en-ZA" sz="1200">
                          <a:effectLst/>
                        </a:rPr>
                        <a:t>Land-cover type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510204">
                <a:tc gridSpan="2" vMerge="1">
                  <a:txBody>
                    <a:bodyPr/>
                    <a:lstStyle/>
                    <a:p>
                      <a:endParaRPr lang="en-GB"/>
                    </a:p>
                  </a:txBody>
                  <a:tcPr/>
                </a:tc>
                <a:tc hMerge="1" vMerge="1">
                  <a:txBody>
                    <a:bodyPr/>
                    <a:lstStyle/>
                    <a:p>
                      <a:endParaRPr lang="en-GB"/>
                    </a:p>
                  </a:txBody>
                  <a:tcPr/>
                </a:tc>
                <a:tc>
                  <a:txBody>
                    <a:bodyPr/>
                    <a:lstStyle/>
                    <a:p>
                      <a:pPr marL="0" marR="0" algn="ctr">
                        <a:lnSpc>
                          <a:spcPct val="105000"/>
                        </a:lnSpc>
                        <a:spcBef>
                          <a:spcPts val="300"/>
                        </a:spcBef>
                        <a:spcAft>
                          <a:spcPts val="0"/>
                        </a:spcAft>
                      </a:pPr>
                      <a:r>
                        <a:rPr lang="en-ZA" sz="1200">
                          <a:effectLst/>
                        </a:rPr>
                        <a:t>Natural</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Dams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Crops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Alien trees</a:t>
                      </a:r>
                      <a:r>
                        <a:rPr lang="en-ZA" sz="1200" baseline="30000">
                          <a:effectLst/>
                        </a:rPr>
                        <a:t>1</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Mining</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Eroded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Urban infrastructure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491436">
                <a:tc>
                  <a:txBody>
                    <a:bodyPr/>
                    <a:lstStyle/>
                    <a:p>
                      <a:pPr marL="0" marR="0" algn="ctr">
                        <a:lnSpc>
                          <a:spcPct val="105000"/>
                        </a:lnSpc>
                        <a:spcBef>
                          <a:spcPts val="300"/>
                        </a:spcBef>
                        <a:spcAft>
                          <a:spcPts val="0"/>
                        </a:spcAft>
                      </a:pPr>
                      <a:r>
                        <a:rPr lang="en-ZA" sz="1200">
                          <a:effectLst/>
                        </a:rPr>
                        <a:t>1</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Sediment trapping &amp; Erosion control</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a:effectLst/>
                        </a:rPr>
                        <a:t>0.8</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a:effectLst/>
                        </a:rPr>
                        <a:t>0.3</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c>
                  <a:txBody>
                    <a:bodyPr/>
                    <a:lstStyle/>
                    <a:p>
                      <a:pPr marL="0" marR="0" algn="ctr">
                        <a:lnSpc>
                          <a:spcPct val="105000"/>
                        </a:lnSpc>
                        <a:spcBef>
                          <a:spcPts val="300"/>
                        </a:spcBef>
                        <a:spcAft>
                          <a:spcPts val="0"/>
                        </a:spcAft>
                      </a:pPr>
                      <a:r>
                        <a:rPr lang="en-ZA" sz="1200" dirty="0">
                          <a:effectLst/>
                        </a:rPr>
                        <a:t>0.8</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40000"/>
                        <a:lumOff val="60000"/>
                      </a:schemeClr>
                    </a:solidFill>
                  </a:tcPr>
                </a:tc>
                <a:tc>
                  <a:txBody>
                    <a:bodyPr/>
                    <a:lstStyle/>
                    <a:p>
                      <a:pPr marL="0" marR="0" algn="ctr">
                        <a:lnSpc>
                          <a:spcPct val="105000"/>
                        </a:lnSpc>
                        <a:spcBef>
                          <a:spcPts val="300"/>
                        </a:spcBef>
                        <a:spcAft>
                          <a:spcPts val="0"/>
                        </a:spcAft>
                      </a:pPr>
                      <a:r>
                        <a:rPr lang="en-ZA" sz="1200" dirty="0">
                          <a:effectLst/>
                        </a:rPr>
                        <a:t>0.4</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200" dirty="0">
                          <a:effectLst/>
                        </a:rPr>
                        <a:t>0.7</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r>
              <a:tr h="510204">
                <a:tc>
                  <a:txBody>
                    <a:bodyPr/>
                    <a:lstStyle/>
                    <a:p>
                      <a:pPr marL="0" marR="0" algn="ctr">
                        <a:lnSpc>
                          <a:spcPct val="105000"/>
                        </a:lnSpc>
                        <a:spcBef>
                          <a:spcPts val="300"/>
                        </a:spcBef>
                        <a:spcAft>
                          <a:spcPts val="0"/>
                        </a:spcAft>
                      </a:pPr>
                      <a:r>
                        <a:rPr lang="en-ZA" sz="1200">
                          <a:effectLst/>
                        </a:rPr>
                        <a:t>2</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Phosphate, nitrate and toxicant assimilation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a:effectLst/>
                        </a:rPr>
                        <a:t>0.8</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a:effectLst/>
                        </a:rPr>
                        <a:t>0.1</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200" dirty="0">
                          <a:effectLst/>
                        </a:rPr>
                        <a:t>0.6</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a:effectLst/>
                        </a:rPr>
                        <a:t>0.2</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200">
                          <a:effectLst/>
                        </a:rPr>
                        <a:t>0.1</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49013">
                <a:tc>
                  <a:txBody>
                    <a:bodyPr/>
                    <a:lstStyle/>
                    <a:p>
                      <a:pPr marL="0" marR="0" algn="ctr">
                        <a:lnSpc>
                          <a:spcPct val="105000"/>
                        </a:lnSpc>
                        <a:spcBef>
                          <a:spcPts val="300"/>
                        </a:spcBef>
                        <a:spcAft>
                          <a:spcPts val="0"/>
                        </a:spcAft>
                      </a:pPr>
                      <a:r>
                        <a:rPr lang="en-ZA" sz="1200">
                          <a:effectLst/>
                        </a:rPr>
                        <a:t>3</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Flood attenuation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0.8</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a:effectLst/>
                        </a:rPr>
                        <a:t>0.4</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a:effectLst/>
                        </a:rPr>
                        <a:t>1.1</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0.3</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a:effectLst/>
                        </a:rPr>
                        <a:t>0.4</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r>
              <a:tr h="249013">
                <a:tc>
                  <a:txBody>
                    <a:bodyPr/>
                    <a:lstStyle/>
                    <a:p>
                      <a:pPr marL="0" marR="0" algn="ctr">
                        <a:lnSpc>
                          <a:spcPct val="105000"/>
                        </a:lnSpc>
                        <a:spcBef>
                          <a:spcPts val="300"/>
                        </a:spcBef>
                        <a:spcAft>
                          <a:spcPts val="0"/>
                        </a:spcAft>
                      </a:pPr>
                      <a:r>
                        <a:rPr lang="en-ZA" sz="1200">
                          <a:effectLst/>
                        </a:rPr>
                        <a:t>4</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Streamflow regulation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0.6</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c>
                  <a:txBody>
                    <a:bodyPr/>
                    <a:lstStyle/>
                    <a:p>
                      <a:pPr marL="0" marR="0" algn="ctr">
                        <a:lnSpc>
                          <a:spcPct val="105000"/>
                        </a:lnSpc>
                        <a:spcBef>
                          <a:spcPts val="300"/>
                        </a:spcBef>
                        <a:spcAft>
                          <a:spcPts val="0"/>
                        </a:spcAft>
                      </a:pPr>
                      <a:r>
                        <a:rPr lang="en-ZA" sz="1200" dirty="0">
                          <a:effectLst/>
                        </a:rPr>
                        <a:t>0.5</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40000"/>
                        <a:lumOff val="60000"/>
                      </a:schemeClr>
                    </a:solidFill>
                  </a:tcPr>
                </a:tc>
                <a:tc>
                  <a:txBody>
                    <a:bodyPr/>
                    <a:lstStyle/>
                    <a:p>
                      <a:pPr marL="0" marR="0" algn="ctr">
                        <a:lnSpc>
                          <a:spcPct val="105000"/>
                        </a:lnSpc>
                        <a:spcBef>
                          <a:spcPts val="300"/>
                        </a:spcBef>
                        <a:spcAft>
                          <a:spcPts val="0"/>
                        </a:spcAft>
                      </a:pPr>
                      <a:r>
                        <a:rPr lang="en-ZA" sz="1200" dirty="0">
                          <a:effectLst/>
                        </a:rPr>
                        <a:t>0.5</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40000"/>
                        <a:lumOff val="60000"/>
                      </a:schemeClr>
                    </a:solidFill>
                  </a:tcPr>
                </a:tc>
                <a:tc>
                  <a:txBody>
                    <a:bodyPr/>
                    <a:lstStyle/>
                    <a:p>
                      <a:pPr marL="0" marR="0" algn="ctr">
                        <a:lnSpc>
                          <a:spcPct val="105000"/>
                        </a:lnSpc>
                        <a:spcBef>
                          <a:spcPts val="300"/>
                        </a:spcBef>
                        <a:spcAft>
                          <a:spcPts val="0"/>
                        </a:spcAft>
                      </a:pPr>
                      <a:r>
                        <a:rPr lang="en-ZA" sz="1200">
                          <a:effectLst/>
                        </a:rPr>
                        <a:t>0.2</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0.5</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r>
              <a:tr h="249013">
                <a:tc>
                  <a:txBody>
                    <a:bodyPr/>
                    <a:lstStyle/>
                    <a:p>
                      <a:pPr marL="0" marR="0" algn="ctr">
                        <a:lnSpc>
                          <a:spcPct val="105000"/>
                        </a:lnSpc>
                        <a:spcBef>
                          <a:spcPts val="300"/>
                        </a:spcBef>
                        <a:spcAft>
                          <a:spcPts val="0"/>
                        </a:spcAft>
                      </a:pPr>
                      <a:r>
                        <a:rPr lang="en-ZA" sz="1200">
                          <a:effectLst/>
                        </a:rPr>
                        <a:t>5</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Carbon storage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0.6</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c>
                  <a:txBody>
                    <a:bodyPr/>
                    <a:lstStyle/>
                    <a:p>
                      <a:pPr marL="0" marR="0" algn="ctr">
                        <a:lnSpc>
                          <a:spcPct val="105000"/>
                        </a:lnSpc>
                        <a:spcBef>
                          <a:spcPts val="300"/>
                        </a:spcBef>
                        <a:spcAft>
                          <a:spcPts val="0"/>
                        </a:spcAft>
                      </a:pPr>
                      <a:r>
                        <a:rPr lang="en-ZA" sz="1200">
                          <a:effectLst/>
                        </a:rPr>
                        <a:t>0.2</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40000"/>
                        <a:lumOff val="60000"/>
                      </a:schemeClr>
                    </a:solidFill>
                  </a:tcPr>
                </a:tc>
                <a:tc>
                  <a:txBody>
                    <a:bodyPr/>
                    <a:lstStyle/>
                    <a:p>
                      <a:pPr marL="0" marR="0" algn="ctr">
                        <a:lnSpc>
                          <a:spcPct val="105000"/>
                        </a:lnSpc>
                        <a:spcBef>
                          <a:spcPts val="300"/>
                        </a:spcBef>
                        <a:spcAft>
                          <a:spcPts val="0"/>
                        </a:spcAft>
                      </a:pPr>
                      <a:r>
                        <a:rPr lang="en-ZA" sz="1200" dirty="0">
                          <a:effectLst/>
                        </a:rPr>
                        <a:t>0.6</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r>
              <a:tr h="249013">
                <a:tc>
                  <a:txBody>
                    <a:bodyPr/>
                    <a:lstStyle/>
                    <a:p>
                      <a:pPr marL="0" marR="0" algn="ctr">
                        <a:lnSpc>
                          <a:spcPct val="105000"/>
                        </a:lnSpc>
                        <a:spcBef>
                          <a:spcPts val="300"/>
                        </a:spcBef>
                        <a:spcAft>
                          <a:spcPts val="0"/>
                        </a:spcAft>
                      </a:pPr>
                      <a:r>
                        <a:rPr lang="en-ZA" sz="1200">
                          <a:effectLst/>
                        </a:rPr>
                        <a:t>6</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Provision of water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1.1</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40000"/>
                        <a:lumOff val="60000"/>
                      </a:schemeClr>
                    </a:solidFill>
                  </a:tcPr>
                </a:tc>
                <a:tc>
                  <a:txBody>
                    <a:bodyPr/>
                    <a:lstStyle/>
                    <a:p>
                      <a:pPr marL="0" marR="0" algn="ctr">
                        <a:lnSpc>
                          <a:spcPct val="105000"/>
                        </a:lnSpc>
                        <a:spcBef>
                          <a:spcPts val="300"/>
                        </a:spcBef>
                        <a:spcAft>
                          <a:spcPts val="0"/>
                        </a:spcAft>
                      </a:pPr>
                      <a:r>
                        <a:rPr lang="en-ZA" sz="1200">
                          <a:effectLst/>
                        </a:rPr>
                        <a:t>0.2</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a:effectLst/>
                        </a:rPr>
                        <a:t>0.4</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r>
              <a:tr h="249013">
                <a:tc>
                  <a:txBody>
                    <a:bodyPr/>
                    <a:lstStyle/>
                    <a:p>
                      <a:pPr marL="0" marR="0" algn="ctr">
                        <a:lnSpc>
                          <a:spcPct val="105000"/>
                        </a:lnSpc>
                        <a:spcBef>
                          <a:spcPts val="300"/>
                        </a:spcBef>
                        <a:spcAft>
                          <a:spcPts val="0"/>
                        </a:spcAft>
                      </a:pPr>
                      <a:r>
                        <a:rPr lang="en-ZA" sz="1200">
                          <a:effectLst/>
                        </a:rPr>
                        <a:t>7</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Harvestable resources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a:effectLst/>
                        </a:rPr>
                        <a:t>0.5</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40000"/>
                        <a:lumOff val="60000"/>
                      </a:schemeClr>
                    </a:solidFill>
                  </a:tcPr>
                </a:tc>
                <a:tc>
                  <a:txBody>
                    <a:bodyPr/>
                    <a:lstStyle/>
                    <a:p>
                      <a:pPr marL="0" marR="0" algn="ctr">
                        <a:lnSpc>
                          <a:spcPct val="105000"/>
                        </a:lnSpc>
                        <a:spcBef>
                          <a:spcPts val="300"/>
                        </a:spcBef>
                        <a:spcAft>
                          <a:spcPts val="0"/>
                        </a:spcAft>
                      </a:pPr>
                      <a:r>
                        <a:rPr lang="en-ZA" sz="1200" dirty="0">
                          <a:effectLst/>
                        </a:rPr>
                        <a:t>0.3</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40000"/>
                        <a:lumOff val="6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a:effectLst/>
                        </a:rPr>
                        <a:t>0.3</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r>
              <a:tr h="245718">
                <a:tc>
                  <a:txBody>
                    <a:bodyPr/>
                    <a:lstStyle/>
                    <a:p>
                      <a:pPr marL="0" marR="0" algn="ctr">
                        <a:lnSpc>
                          <a:spcPct val="105000"/>
                        </a:lnSpc>
                        <a:spcBef>
                          <a:spcPts val="300"/>
                        </a:spcBef>
                        <a:spcAft>
                          <a:spcPts val="0"/>
                        </a:spcAft>
                      </a:pPr>
                      <a:r>
                        <a:rPr lang="en-ZA" sz="1200">
                          <a:effectLst/>
                        </a:rPr>
                        <a:t>8</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Cultivated foods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r>
            </a:tbl>
          </a:graphicData>
        </a:graphic>
      </p:graphicFrame>
      <p:cxnSp>
        <p:nvCxnSpPr>
          <p:cNvPr id="6" name="Straight Arrow Connector 5"/>
          <p:cNvCxnSpPr>
            <a:endCxn id="7" idx="0"/>
          </p:cNvCxnSpPr>
          <p:nvPr/>
        </p:nvCxnSpPr>
        <p:spPr>
          <a:xfrm flipH="1">
            <a:off x="1481328" y="3785618"/>
            <a:ext cx="1325880" cy="901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4172" y="4687610"/>
            <a:ext cx="1774312" cy="646331"/>
          </a:xfrm>
          <a:prstGeom prst="rect">
            <a:avLst/>
          </a:prstGeom>
          <a:noFill/>
        </p:spPr>
        <p:txBody>
          <a:bodyPr wrap="square" rtlCol="0">
            <a:spAutoFit/>
          </a:bodyPr>
          <a:lstStyle/>
          <a:p>
            <a:pPr algn="ctr"/>
            <a:r>
              <a:rPr lang="en-ZA" sz="1800" dirty="0" smtClean="0"/>
              <a:t>Maintained services</a:t>
            </a:r>
            <a:endParaRPr lang="en-GB" sz="1800" dirty="0"/>
          </a:p>
        </p:txBody>
      </p:sp>
      <p:sp>
        <p:nvSpPr>
          <p:cNvPr id="8" name="TextBox 7"/>
          <p:cNvSpPr txBox="1"/>
          <p:nvPr/>
        </p:nvSpPr>
        <p:spPr>
          <a:xfrm>
            <a:off x="6976872" y="4996931"/>
            <a:ext cx="2350008" cy="1477328"/>
          </a:xfrm>
          <a:prstGeom prst="rect">
            <a:avLst/>
          </a:prstGeom>
          <a:noFill/>
        </p:spPr>
        <p:txBody>
          <a:bodyPr wrap="square" rtlCol="0">
            <a:spAutoFit/>
          </a:bodyPr>
          <a:lstStyle/>
          <a:p>
            <a:pPr algn="ctr"/>
            <a:r>
              <a:rPr lang="en-ZA" sz="1800" dirty="0" smtClean="0"/>
              <a:t>Reduced services, but still maintains sediment trapping, carbon storage &amp; WQ amelioration</a:t>
            </a:r>
            <a:endParaRPr lang="en-GB" sz="1800" dirty="0"/>
          </a:p>
        </p:txBody>
      </p:sp>
      <p:cxnSp>
        <p:nvCxnSpPr>
          <p:cNvPr id="9" name="Straight Arrow Connector 8"/>
          <p:cNvCxnSpPr>
            <a:endCxn id="8" idx="0"/>
          </p:cNvCxnSpPr>
          <p:nvPr/>
        </p:nvCxnSpPr>
        <p:spPr>
          <a:xfrm flipH="1">
            <a:off x="8151876" y="3759603"/>
            <a:ext cx="266700" cy="1237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68484" y="4364444"/>
            <a:ext cx="1774312" cy="646331"/>
          </a:xfrm>
          <a:prstGeom prst="rect">
            <a:avLst/>
          </a:prstGeom>
          <a:noFill/>
        </p:spPr>
        <p:txBody>
          <a:bodyPr wrap="square" rtlCol="0">
            <a:spAutoFit/>
          </a:bodyPr>
          <a:lstStyle/>
          <a:p>
            <a:pPr algn="ctr"/>
            <a:r>
              <a:rPr lang="en-ZA" sz="1800" dirty="0" smtClean="0"/>
              <a:t>Provision of water NB</a:t>
            </a:r>
            <a:endParaRPr lang="en-GB" sz="1800" dirty="0"/>
          </a:p>
        </p:txBody>
      </p:sp>
      <p:cxnSp>
        <p:nvCxnSpPr>
          <p:cNvPr id="12" name="Straight Arrow Connector 11"/>
          <p:cNvCxnSpPr>
            <a:endCxn id="10" idx="0"/>
          </p:cNvCxnSpPr>
          <p:nvPr/>
        </p:nvCxnSpPr>
        <p:spPr>
          <a:xfrm flipH="1">
            <a:off x="3255640" y="3759603"/>
            <a:ext cx="630560" cy="6048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228020" y="5333941"/>
            <a:ext cx="1774312" cy="646331"/>
          </a:xfrm>
          <a:prstGeom prst="rect">
            <a:avLst/>
          </a:prstGeom>
          <a:noFill/>
        </p:spPr>
        <p:txBody>
          <a:bodyPr wrap="square" rtlCol="0">
            <a:spAutoFit/>
          </a:bodyPr>
          <a:lstStyle/>
          <a:p>
            <a:pPr algn="ctr"/>
            <a:r>
              <a:rPr lang="en-ZA" sz="1800" dirty="0" smtClean="0"/>
              <a:t>Cultivated goods NB</a:t>
            </a:r>
            <a:endParaRPr lang="en-GB" sz="1800" dirty="0"/>
          </a:p>
        </p:txBody>
      </p:sp>
      <p:cxnSp>
        <p:nvCxnSpPr>
          <p:cNvPr id="17" name="Straight Arrow Connector 16"/>
          <p:cNvCxnSpPr>
            <a:stCxn id="4" idx="2"/>
            <a:endCxn id="16" idx="0"/>
          </p:cNvCxnSpPr>
          <p:nvPr/>
        </p:nvCxnSpPr>
        <p:spPr>
          <a:xfrm flipH="1">
            <a:off x="4115176" y="3785618"/>
            <a:ext cx="456824" cy="15483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24" idx="0"/>
          </p:cNvCxnSpPr>
          <p:nvPr/>
        </p:nvCxnSpPr>
        <p:spPr>
          <a:xfrm flipH="1">
            <a:off x="5137310" y="3772611"/>
            <a:ext cx="230406" cy="2108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250154" y="5881609"/>
            <a:ext cx="1774312" cy="646331"/>
          </a:xfrm>
          <a:prstGeom prst="rect">
            <a:avLst/>
          </a:prstGeom>
          <a:noFill/>
        </p:spPr>
        <p:txBody>
          <a:bodyPr wrap="square" rtlCol="0">
            <a:spAutoFit/>
          </a:bodyPr>
          <a:lstStyle/>
          <a:p>
            <a:pPr algn="ctr"/>
            <a:r>
              <a:rPr lang="en-ZA" sz="1800" dirty="0" smtClean="0"/>
              <a:t>Flood attenuation NB</a:t>
            </a:r>
            <a:endParaRPr lang="en-GB" sz="1800" dirty="0"/>
          </a:p>
        </p:txBody>
      </p:sp>
      <p:sp>
        <p:nvSpPr>
          <p:cNvPr id="26" name="TextBox 25"/>
          <p:cNvSpPr txBox="1"/>
          <p:nvPr/>
        </p:nvSpPr>
        <p:spPr>
          <a:xfrm>
            <a:off x="5457726" y="4062023"/>
            <a:ext cx="1065276" cy="923330"/>
          </a:xfrm>
          <a:prstGeom prst="rect">
            <a:avLst/>
          </a:prstGeom>
          <a:noFill/>
        </p:spPr>
        <p:txBody>
          <a:bodyPr wrap="square" rtlCol="0">
            <a:spAutoFit/>
          </a:bodyPr>
          <a:lstStyle/>
          <a:p>
            <a:pPr algn="ctr"/>
            <a:r>
              <a:rPr lang="en-ZA" sz="1800" dirty="0" err="1" smtClean="0"/>
              <a:t>Sed</a:t>
            </a:r>
            <a:r>
              <a:rPr lang="en-ZA" sz="1800" dirty="0" smtClean="0"/>
              <a:t> trapping NB</a:t>
            </a:r>
            <a:endParaRPr lang="en-GB" sz="1800" dirty="0"/>
          </a:p>
        </p:txBody>
      </p:sp>
      <p:sp>
        <p:nvSpPr>
          <p:cNvPr id="28" name="TextBox 27"/>
          <p:cNvSpPr txBox="1"/>
          <p:nvPr/>
        </p:nvSpPr>
        <p:spPr>
          <a:xfrm>
            <a:off x="6670360" y="4064788"/>
            <a:ext cx="1383228" cy="646331"/>
          </a:xfrm>
          <a:prstGeom prst="rect">
            <a:avLst/>
          </a:prstGeom>
          <a:noFill/>
        </p:spPr>
        <p:txBody>
          <a:bodyPr wrap="square" rtlCol="0">
            <a:spAutoFit/>
          </a:bodyPr>
          <a:lstStyle/>
          <a:p>
            <a:pPr algn="ctr"/>
            <a:r>
              <a:rPr lang="en-ZA" sz="1800" dirty="0" smtClean="0"/>
              <a:t>Streamflow </a:t>
            </a:r>
            <a:r>
              <a:rPr lang="en-ZA" sz="1800" dirty="0" err="1" smtClean="0"/>
              <a:t>reg</a:t>
            </a:r>
            <a:r>
              <a:rPr lang="en-ZA" sz="1800" dirty="0" smtClean="0"/>
              <a:t> NB</a:t>
            </a:r>
            <a:endParaRPr lang="en-GB" sz="1800" dirty="0"/>
          </a:p>
        </p:txBody>
      </p:sp>
      <p:cxnSp>
        <p:nvCxnSpPr>
          <p:cNvPr id="29" name="Straight Arrow Connector 28"/>
          <p:cNvCxnSpPr>
            <a:endCxn id="28" idx="0"/>
          </p:cNvCxnSpPr>
          <p:nvPr/>
        </p:nvCxnSpPr>
        <p:spPr>
          <a:xfrm>
            <a:off x="7242988" y="3772611"/>
            <a:ext cx="118986" cy="2921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6" idx="0"/>
          </p:cNvCxnSpPr>
          <p:nvPr/>
        </p:nvCxnSpPr>
        <p:spPr>
          <a:xfrm flipH="1">
            <a:off x="5990364" y="3772611"/>
            <a:ext cx="58439" cy="289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490660" y="67422"/>
            <a:ext cx="5780750" cy="461665"/>
          </a:xfrm>
          <a:prstGeom prst="rect">
            <a:avLst/>
          </a:prstGeom>
          <a:noFill/>
        </p:spPr>
        <p:txBody>
          <a:bodyPr wrap="none" rtlCol="0">
            <a:spAutoFit/>
          </a:bodyPr>
          <a:lstStyle/>
          <a:p>
            <a:r>
              <a:rPr lang="en-ZA" dirty="0" smtClean="0"/>
              <a:t>Ecosystem services related to </a:t>
            </a:r>
            <a:r>
              <a:rPr lang="en-ZA" dirty="0" err="1" smtClean="0"/>
              <a:t>landcover</a:t>
            </a:r>
            <a:r>
              <a:rPr lang="en-ZA" dirty="0" smtClean="0"/>
              <a:t>:</a:t>
            </a:r>
            <a:endParaRPr lang="en-GB" dirty="0"/>
          </a:p>
        </p:txBody>
      </p:sp>
      <p:sp>
        <p:nvSpPr>
          <p:cNvPr id="36" name="TextBox 35"/>
          <p:cNvSpPr txBox="1"/>
          <p:nvPr/>
        </p:nvSpPr>
        <p:spPr>
          <a:xfrm>
            <a:off x="0" y="6005100"/>
            <a:ext cx="1571264" cy="461665"/>
          </a:xfrm>
          <a:prstGeom prst="rect">
            <a:avLst/>
          </a:prstGeom>
          <a:noFill/>
        </p:spPr>
        <p:txBody>
          <a:bodyPr wrap="none" rtlCol="0">
            <a:spAutoFit/>
          </a:bodyPr>
          <a:lstStyle/>
          <a:p>
            <a:r>
              <a:rPr lang="en-ZA" dirty="0" smtClean="0"/>
              <a:t>INR, 2017</a:t>
            </a:r>
            <a:endParaRPr lang="en-GB" dirty="0"/>
          </a:p>
        </p:txBody>
      </p:sp>
    </p:spTree>
    <p:extLst>
      <p:ext uri="{BB962C8B-B14F-4D97-AF65-F5344CB8AC3E}">
        <p14:creationId xmlns:p14="http://schemas.microsoft.com/office/powerpoint/2010/main" val="2584344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b="310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9960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948056" y="81179"/>
            <a:ext cx="4967344" cy="830997"/>
          </a:xfrm>
          <a:prstGeom prst="rect">
            <a:avLst/>
          </a:prstGeom>
          <a:noFill/>
        </p:spPr>
        <p:txBody>
          <a:bodyPr wrap="square" rtlCol="0">
            <a:spAutoFit/>
          </a:bodyPr>
          <a:lstStyle/>
          <a:p>
            <a:r>
              <a:rPr lang="en-ZA" dirty="0" smtClean="0"/>
              <a:t>Wetland with high supply &amp; demand for Sediment Avoidance</a:t>
            </a:r>
            <a:endParaRPr lang="en-GB" dirty="0"/>
          </a:p>
        </p:txBody>
      </p:sp>
      <p:cxnSp>
        <p:nvCxnSpPr>
          <p:cNvPr id="7" name="Straight Arrow Connector 6"/>
          <p:cNvCxnSpPr/>
          <p:nvPr/>
        </p:nvCxnSpPr>
        <p:spPr>
          <a:xfrm flipH="1">
            <a:off x="7110805" y="912176"/>
            <a:ext cx="247426" cy="10457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6525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1800259"/>
            <a:ext cx="4967344" cy="830997"/>
          </a:xfrm>
          <a:prstGeom prst="rect">
            <a:avLst/>
          </a:prstGeom>
          <a:noFill/>
        </p:spPr>
        <p:txBody>
          <a:bodyPr wrap="square" rtlCol="0">
            <a:spAutoFit/>
          </a:bodyPr>
          <a:lstStyle/>
          <a:p>
            <a:r>
              <a:rPr lang="en-ZA" dirty="0" smtClean="0"/>
              <a:t>Wetland with high supply &amp; demand for WQ amelioration</a:t>
            </a:r>
            <a:endParaRPr lang="en-GB" dirty="0"/>
          </a:p>
        </p:txBody>
      </p:sp>
      <p:cxnSp>
        <p:nvCxnSpPr>
          <p:cNvPr id="6" name="Straight Arrow Connector 5"/>
          <p:cNvCxnSpPr/>
          <p:nvPr/>
        </p:nvCxnSpPr>
        <p:spPr>
          <a:xfrm>
            <a:off x="2646381" y="2631256"/>
            <a:ext cx="2635624" cy="22419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0346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89127119"/>
              </p:ext>
            </p:extLst>
          </p:nvPr>
        </p:nvGraphicFramePr>
        <p:xfrm>
          <a:off x="329184" y="1143002"/>
          <a:ext cx="8513063" cy="3474056"/>
        </p:xfrm>
        <a:graphic>
          <a:graphicData uri="http://schemas.openxmlformats.org/drawingml/2006/table">
            <a:tbl>
              <a:tblPr firstRow="1" firstCol="1" bandRow="1">
                <a:tableStyleId>{5C22544A-7EE6-4342-B048-85BDC9FD1C3A}</a:tableStyleId>
              </a:tblPr>
              <a:tblGrid>
                <a:gridCol w="1617822"/>
                <a:gridCol w="1617822"/>
                <a:gridCol w="1617822"/>
                <a:gridCol w="1501987"/>
                <a:gridCol w="1078805"/>
                <a:gridCol w="1078805"/>
              </a:tblGrid>
              <a:tr h="575410">
                <a:tc rowSpan="2" gridSpan="2">
                  <a:txBody>
                    <a:bodyPr/>
                    <a:lstStyle/>
                    <a:p>
                      <a:pPr marL="0" marR="0" algn="ctr">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2" hMerge="1">
                  <a:txBody>
                    <a:bodyPr/>
                    <a:lstStyle/>
                    <a:p>
                      <a:endParaRPr lang="en-GB"/>
                    </a:p>
                  </a:txBody>
                  <a:tcPr/>
                </a:tc>
                <a:tc gridSpan="4">
                  <a:txBody>
                    <a:bodyPr/>
                    <a:lstStyle/>
                    <a:p>
                      <a:pPr marL="0" marR="0" algn="ctr">
                        <a:lnSpc>
                          <a:spcPct val="105000"/>
                        </a:lnSpc>
                        <a:spcBef>
                          <a:spcPts val="300"/>
                        </a:spcBef>
                        <a:spcAft>
                          <a:spcPts val="0"/>
                        </a:spcAft>
                      </a:pPr>
                      <a:r>
                        <a:rPr lang="en-ZA" sz="1800">
                          <a:effectLst/>
                        </a:rPr>
                        <a:t>Demand.Supply</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r>
              <a:tr h="597666">
                <a:tc gridSpan="2" vMerge="1">
                  <a:txBody>
                    <a:bodyPr/>
                    <a:lstStyle/>
                    <a:p>
                      <a:endParaRPr lang="en-GB"/>
                    </a:p>
                  </a:txBody>
                  <a:tcPr/>
                </a:tc>
                <a:tc hMerge="1" vMerge="1">
                  <a:txBody>
                    <a:bodyPr/>
                    <a:lstStyle/>
                    <a:p>
                      <a:endParaRPr lang="en-GB"/>
                    </a:p>
                  </a:txBody>
                  <a:tcPr/>
                </a:tc>
                <a:tc>
                  <a:txBody>
                    <a:bodyPr/>
                    <a:lstStyle/>
                    <a:p>
                      <a:pPr marL="0" marR="0" algn="ctr">
                        <a:lnSpc>
                          <a:spcPct val="105000"/>
                        </a:lnSpc>
                        <a:spcBef>
                          <a:spcPts val="300"/>
                        </a:spcBef>
                        <a:spcAft>
                          <a:spcPts val="0"/>
                        </a:spcAft>
                      </a:pPr>
                      <a:r>
                        <a:rPr lang="en-ZA" sz="1800">
                          <a:effectLst/>
                        </a:rPr>
                        <a:t>High.High</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5000"/>
                        </a:lnSpc>
                        <a:spcBef>
                          <a:spcPts val="300"/>
                        </a:spcBef>
                        <a:spcAft>
                          <a:spcPts val="0"/>
                        </a:spcAft>
                      </a:pPr>
                      <a:r>
                        <a:rPr lang="en-ZA" sz="1800">
                          <a:effectLst/>
                        </a:rPr>
                        <a:t>High.Low</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5000"/>
                        </a:lnSpc>
                        <a:spcBef>
                          <a:spcPts val="300"/>
                        </a:spcBef>
                        <a:spcAft>
                          <a:spcPts val="0"/>
                        </a:spcAft>
                      </a:pPr>
                      <a:r>
                        <a:rPr lang="en-ZA" sz="1800">
                          <a:effectLst/>
                        </a:rPr>
                        <a:t>Low.High</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5000"/>
                        </a:lnSpc>
                        <a:spcBef>
                          <a:spcPts val="300"/>
                        </a:spcBef>
                        <a:spcAft>
                          <a:spcPts val="0"/>
                        </a:spcAft>
                      </a:pPr>
                      <a:r>
                        <a:rPr lang="en-ZA" sz="1800">
                          <a:effectLst/>
                        </a:rPr>
                        <a:t>Low.Low</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75410">
                <a:tc rowSpan="4">
                  <a:txBody>
                    <a:bodyPr/>
                    <a:lstStyle/>
                    <a:p>
                      <a:pPr marL="0" marR="0" algn="ctr">
                        <a:lnSpc>
                          <a:spcPct val="105000"/>
                        </a:lnSpc>
                        <a:spcBef>
                          <a:spcPts val="300"/>
                        </a:spcBef>
                        <a:spcAft>
                          <a:spcPts val="0"/>
                        </a:spcAft>
                      </a:pPr>
                      <a:r>
                        <a:rPr lang="en-ZA" sz="1800">
                          <a:effectLst/>
                        </a:rPr>
                        <a:t>Ecological Importance.</a:t>
                      </a:r>
                      <a:endParaRPr lang="en-GB" sz="1800">
                        <a:effectLst/>
                      </a:endParaRPr>
                    </a:p>
                    <a:p>
                      <a:pPr marL="0" marR="0" algn="ctr">
                        <a:lnSpc>
                          <a:spcPct val="105000"/>
                        </a:lnSpc>
                        <a:spcBef>
                          <a:spcPts val="300"/>
                        </a:spcBef>
                        <a:spcAft>
                          <a:spcPts val="0"/>
                        </a:spcAft>
                      </a:pPr>
                      <a:r>
                        <a:rPr lang="en-ZA" sz="1800">
                          <a:effectLst/>
                        </a:rPr>
                        <a:t>Threat</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5000"/>
                        </a:lnSpc>
                        <a:spcBef>
                          <a:spcPts val="300"/>
                        </a:spcBef>
                        <a:spcAft>
                          <a:spcPts val="0"/>
                        </a:spcAft>
                      </a:pPr>
                      <a:r>
                        <a:rPr lang="en-ZA" sz="1800">
                          <a:effectLst/>
                        </a:rPr>
                        <a:t>High.High</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r>
              <a:tr h="575410">
                <a:tc vMerge="1">
                  <a:txBody>
                    <a:bodyPr/>
                    <a:lstStyle/>
                    <a:p>
                      <a:endParaRPr lang="en-GB"/>
                    </a:p>
                  </a:txBody>
                  <a:tcPr/>
                </a:tc>
                <a:tc>
                  <a:txBody>
                    <a:bodyPr/>
                    <a:lstStyle/>
                    <a:p>
                      <a:pPr marL="0" marR="0" algn="ctr">
                        <a:lnSpc>
                          <a:spcPct val="105000"/>
                        </a:lnSpc>
                        <a:spcBef>
                          <a:spcPts val="300"/>
                        </a:spcBef>
                        <a:spcAft>
                          <a:spcPts val="0"/>
                        </a:spcAft>
                      </a:pPr>
                      <a:r>
                        <a:rPr lang="en-ZA" sz="1800">
                          <a:effectLst/>
                        </a:rPr>
                        <a:t>High.Low</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r>
              <a:tr h="574750">
                <a:tc vMerge="1">
                  <a:txBody>
                    <a:bodyPr/>
                    <a:lstStyle/>
                    <a:p>
                      <a:endParaRPr lang="en-GB"/>
                    </a:p>
                  </a:txBody>
                  <a:tcPr/>
                </a:tc>
                <a:tc>
                  <a:txBody>
                    <a:bodyPr/>
                    <a:lstStyle/>
                    <a:p>
                      <a:pPr marL="0" marR="0" algn="ctr">
                        <a:lnSpc>
                          <a:spcPct val="105000"/>
                        </a:lnSpc>
                        <a:spcBef>
                          <a:spcPts val="300"/>
                        </a:spcBef>
                        <a:spcAft>
                          <a:spcPts val="0"/>
                        </a:spcAft>
                      </a:pPr>
                      <a:r>
                        <a:rPr lang="en-ZA" sz="1800">
                          <a:effectLst/>
                        </a:rPr>
                        <a:t>Low.High</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a:effectLst/>
                        </a:rPr>
                        <a:t> </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5000"/>
                        </a:lnSpc>
                        <a:spcBef>
                          <a:spcPts val="300"/>
                        </a:spcBef>
                        <a:spcAft>
                          <a:spcPts val="0"/>
                        </a:spcAft>
                      </a:pPr>
                      <a:r>
                        <a:rPr lang="en-ZA" sz="1800">
                          <a:effectLst/>
                        </a:rPr>
                        <a:t> </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75410">
                <a:tc vMerge="1">
                  <a:txBody>
                    <a:bodyPr/>
                    <a:lstStyle/>
                    <a:p>
                      <a:endParaRPr lang="en-GB"/>
                    </a:p>
                  </a:txBody>
                  <a:tcPr/>
                </a:tc>
                <a:tc>
                  <a:txBody>
                    <a:bodyPr/>
                    <a:lstStyle/>
                    <a:p>
                      <a:pPr marL="0" marR="0" algn="ctr">
                        <a:lnSpc>
                          <a:spcPct val="105000"/>
                        </a:lnSpc>
                        <a:spcBef>
                          <a:spcPts val="300"/>
                        </a:spcBef>
                        <a:spcAft>
                          <a:spcPts val="0"/>
                        </a:spcAft>
                      </a:pPr>
                      <a:r>
                        <a:rPr lang="en-ZA" sz="1800" dirty="0" err="1">
                          <a:effectLst/>
                        </a:rPr>
                        <a:t>Low.Low</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a:effectLst/>
                        </a:rPr>
                        <a:t> </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Rectangle 4"/>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Integration of Importance &amp; Supply/demand of Services</a:t>
            </a:r>
            <a:endParaRPr lang="en-GB" dirty="0"/>
          </a:p>
        </p:txBody>
      </p:sp>
    </p:spTree>
    <p:extLst>
      <p:ext uri="{BB962C8B-B14F-4D97-AF65-F5344CB8AC3E}">
        <p14:creationId xmlns:p14="http://schemas.microsoft.com/office/powerpoint/2010/main" val="2457254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2624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75116" y="77638"/>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2126512"/>
            <a:ext cx="6383337" cy="1892332"/>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a:solidFill>
                  <a:schemeClr val="bg2">
                    <a:lumMod val="25000"/>
                  </a:schemeClr>
                </a:solidFill>
                <a:effectLst>
                  <a:outerShdw blurRad="38100" dist="38100" dir="2700000" algn="tl">
                    <a:srgbClr val="000000">
                      <a:alpha val="43137"/>
                    </a:srgbClr>
                  </a:outerShdw>
                </a:effectLst>
              </a:rPr>
              <a:t>Methodology for Determination of RQOs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3" y="423281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
        <p:nvSpPr>
          <p:cNvPr id="3" name="TextBox 2"/>
          <p:cNvSpPr txBox="1"/>
          <p:nvPr/>
        </p:nvSpPr>
        <p:spPr>
          <a:xfrm flipH="1">
            <a:off x="2613394" y="4488597"/>
            <a:ext cx="4966982" cy="830997"/>
          </a:xfrm>
          <a:prstGeom prst="rect">
            <a:avLst/>
          </a:prstGeom>
          <a:solidFill>
            <a:schemeClr val="bg1"/>
          </a:solidFill>
        </p:spPr>
        <p:txBody>
          <a:bodyPr wrap="square" rtlCol="0">
            <a:spAutoFit/>
          </a:bodyPr>
          <a:lstStyle/>
          <a:p>
            <a:pPr algn="ctr"/>
            <a:r>
              <a:rPr lang="en-ZA" b="1" dirty="0" smtClean="0"/>
              <a:t>WETLANDS: RQO outline for wetland in the </a:t>
            </a:r>
            <a:r>
              <a:rPr lang="en-ZA" b="1" dirty="0" err="1" smtClean="0"/>
              <a:t>Breede</a:t>
            </a:r>
            <a:r>
              <a:rPr lang="en-ZA" b="1" dirty="0" smtClean="0"/>
              <a:t>-Overberg</a:t>
            </a:r>
            <a:endParaRPr lang="en-GB" b="1" dirty="0"/>
          </a:p>
        </p:txBody>
      </p:sp>
    </p:spTree>
    <p:extLst>
      <p:ext uri="{BB962C8B-B14F-4D97-AF65-F5344CB8AC3E}">
        <p14:creationId xmlns:p14="http://schemas.microsoft.com/office/powerpoint/2010/main" val="2930900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6861878" y="2572043"/>
            <a:ext cx="1749488" cy="1698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Overview</a:t>
            </a:r>
            <a:endParaRPr lang="en-GB" dirty="0"/>
          </a:p>
        </p:txBody>
      </p:sp>
      <p:sp>
        <p:nvSpPr>
          <p:cNvPr id="7" name="TextBox 6"/>
          <p:cNvSpPr txBox="1"/>
          <p:nvPr/>
        </p:nvSpPr>
        <p:spPr>
          <a:xfrm>
            <a:off x="3975914" y="2356300"/>
            <a:ext cx="1867223" cy="830997"/>
          </a:xfrm>
          <a:prstGeom prst="rect">
            <a:avLst/>
          </a:prstGeom>
          <a:noFill/>
        </p:spPr>
        <p:txBody>
          <a:bodyPr wrap="square" rtlCol="0">
            <a:spAutoFit/>
          </a:bodyPr>
          <a:lstStyle/>
          <a:p>
            <a:r>
              <a:rPr lang="en-ZA" dirty="0" err="1" smtClean="0"/>
              <a:t>EcoSpecs</a:t>
            </a:r>
            <a:r>
              <a:rPr lang="en-ZA" dirty="0" smtClean="0"/>
              <a:t> &amp; </a:t>
            </a:r>
            <a:r>
              <a:rPr lang="en-ZA" dirty="0" err="1" smtClean="0"/>
              <a:t>UserSpecs</a:t>
            </a:r>
            <a:endParaRPr lang="en-GB" dirty="0"/>
          </a:p>
        </p:txBody>
      </p:sp>
      <p:sp>
        <p:nvSpPr>
          <p:cNvPr id="8" name="TextBox 7"/>
          <p:cNvSpPr txBox="1"/>
          <p:nvPr/>
        </p:nvSpPr>
        <p:spPr>
          <a:xfrm>
            <a:off x="1948699" y="3358644"/>
            <a:ext cx="1354132" cy="830997"/>
          </a:xfrm>
          <a:prstGeom prst="rect">
            <a:avLst/>
          </a:prstGeom>
          <a:noFill/>
        </p:spPr>
        <p:txBody>
          <a:bodyPr wrap="square" rtlCol="0">
            <a:spAutoFit/>
          </a:bodyPr>
          <a:lstStyle/>
          <a:p>
            <a:r>
              <a:rPr lang="en-ZA" sz="1600" dirty="0" smtClean="0"/>
              <a:t>Provision of Ecosystem Services</a:t>
            </a:r>
            <a:endParaRPr lang="en-GB" sz="1600" dirty="0"/>
          </a:p>
        </p:txBody>
      </p:sp>
      <p:sp>
        <p:nvSpPr>
          <p:cNvPr id="9" name="TextBox 8"/>
          <p:cNvSpPr txBox="1"/>
          <p:nvPr/>
        </p:nvSpPr>
        <p:spPr>
          <a:xfrm>
            <a:off x="3820164" y="5052862"/>
            <a:ext cx="2028953" cy="461665"/>
          </a:xfrm>
          <a:prstGeom prst="rect">
            <a:avLst/>
          </a:prstGeom>
          <a:noFill/>
          <a:ln>
            <a:solidFill>
              <a:schemeClr val="tx2">
                <a:lumMod val="60000"/>
                <a:lumOff val="40000"/>
              </a:schemeClr>
            </a:solidFill>
          </a:ln>
        </p:spPr>
        <p:txBody>
          <a:bodyPr wrap="none" rtlCol="0">
            <a:spAutoFit/>
          </a:bodyPr>
          <a:lstStyle/>
          <a:p>
            <a:r>
              <a:rPr lang="en-ZA" dirty="0" smtClean="0"/>
              <a:t>Available Info</a:t>
            </a:r>
            <a:endParaRPr lang="en-GB" dirty="0"/>
          </a:p>
        </p:txBody>
      </p:sp>
      <p:sp>
        <p:nvSpPr>
          <p:cNvPr id="10" name="TextBox 9"/>
          <p:cNvSpPr txBox="1"/>
          <p:nvPr/>
        </p:nvSpPr>
        <p:spPr>
          <a:xfrm>
            <a:off x="6861878" y="2587132"/>
            <a:ext cx="1802013" cy="1569660"/>
          </a:xfrm>
          <a:prstGeom prst="rect">
            <a:avLst/>
          </a:prstGeom>
          <a:noFill/>
        </p:spPr>
        <p:txBody>
          <a:bodyPr wrap="square" rtlCol="0">
            <a:spAutoFit/>
          </a:bodyPr>
          <a:lstStyle/>
          <a:p>
            <a:r>
              <a:rPr lang="en-ZA" dirty="0" smtClean="0"/>
              <a:t>RQO Indicators &amp; Numerical Limits</a:t>
            </a:r>
          </a:p>
        </p:txBody>
      </p:sp>
      <p:cxnSp>
        <p:nvCxnSpPr>
          <p:cNvPr id="13" name="Straight Arrow Connector 12"/>
          <p:cNvCxnSpPr>
            <a:stCxn id="52" idx="3"/>
            <a:endCxn id="55" idx="1"/>
          </p:cNvCxnSpPr>
          <p:nvPr/>
        </p:nvCxnSpPr>
        <p:spPr>
          <a:xfrm flipV="1">
            <a:off x="1487489" y="1493663"/>
            <a:ext cx="456172" cy="11091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3"/>
            <a:endCxn id="10" idx="1"/>
          </p:cNvCxnSpPr>
          <p:nvPr/>
        </p:nvCxnSpPr>
        <p:spPr>
          <a:xfrm>
            <a:off x="5843137" y="2771799"/>
            <a:ext cx="1018741" cy="6001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814184" y="5525019"/>
            <a:ext cx="1980029" cy="646331"/>
          </a:xfrm>
          <a:prstGeom prst="rect">
            <a:avLst/>
          </a:prstGeom>
          <a:noFill/>
        </p:spPr>
        <p:txBody>
          <a:bodyPr wrap="none" rtlCol="0">
            <a:spAutoFit/>
          </a:bodyPr>
          <a:lstStyle/>
          <a:p>
            <a:r>
              <a:rPr lang="en-ZA" sz="1800" i="1" dirty="0" smtClean="0">
                <a:solidFill>
                  <a:srgbClr val="FF0000"/>
                </a:solidFill>
              </a:rPr>
              <a:t>Reserve info</a:t>
            </a:r>
          </a:p>
          <a:p>
            <a:r>
              <a:rPr lang="en-ZA" sz="1800" i="1" dirty="0" smtClean="0">
                <a:solidFill>
                  <a:srgbClr val="FF0000"/>
                </a:solidFill>
              </a:rPr>
              <a:t>Non-Reserve info</a:t>
            </a:r>
            <a:endParaRPr lang="en-GB" sz="1800" i="1" dirty="0">
              <a:solidFill>
                <a:srgbClr val="FF0000"/>
              </a:solidFill>
            </a:endParaRPr>
          </a:p>
        </p:txBody>
      </p:sp>
      <p:sp>
        <p:nvSpPr>
          <p:cNvPr id="40" name="TextBox 39"/>
          <p:cNvSpPr txBox="1"/>
          <p:nvPr/>
        </p:nvSpPr>
        <p:spPr>
          <a:xfrm>
            <a:off x="4012072" y="3172208"/>
            <a:ext cx="1366516" cy="1200329"/>
          </a:xfrm>
          <a:prstGeom prst="rect">
            <a:avLst/>
          </a:prstGeom>
          <a:noFill/>
        </p:spPr>
        <p:txBody>
          <a:bodyPr wrap="square" rtlCol="0">
            <a:spAutoFit/>
          </a:bodyPr>
          <a:lstStyle/>
          <a:p>
            <a:r>
              <a:rPr lang="en-ZA" sz="1800" i="1" dirty="0" smtClean="0">
                <a:solidFill>
                  <a:srgbClr val="FF0000"/>
                </a:solidFill>
              </a:rPr>
              <a:t>Quantity</a:t>
            </a:r>
          </a:p>
          <a:p>
            <a:r>
              <a:rPr lang="en-ZA" sz="1800" i="1" dirty="0" smtClean="0">
                <a:solidFill>
                  <a:srgbClr val="FF0000"/>
                </a:solidFill>
              </a:rPr>
              <a:t>Quality</a:t>
            </a:r>
          </a:p>
          <a:p>
            <a:r>
              <a:rPr lang="en-ZA" sz="1800" i="1" dirty="0" smtClean="0">
                <a:solidFill>
                  <a:srgbClr val="FF0000"/>
                </a:solidFill>
              </a:rPr>
              <a:t>Habitat</a:t>
            </a:r>
          </a:p>
          <a:p>
            <a:r>
              <a:rPr lang="en-ZA" sz="1800" i="1" dirty="0" smtClean="0">
                <a:solidFill>
                  <a:srgbClr val="FF0000"/>
                </a:solidFill>
              </a:rPr>
              <a:t>Biota</a:t>
            </a:r>
            <a:endParaRPr lang="en-GB" sz="1800" i="1" dirty="0">
              <a:solidFill>
                <a:srgbClr val="FF0000"/>
              </a:solidFill>
            </a:endParaRPr>
          </a:p>
        </p:txBody>
      </p:sp>
      <p:sp>
        <p:nvSpPr>
          <p:cNvPr id="43" name="TextBox 42"/>
          <p:cNvSpPr txBox="1"/>
          <p:nvPr/>
        </p:nvSpPr>
        <p:spPr>
          <a:xfrm>
            <a:off x="1974563" y="4128693"/>
            <a:ext cx="1815838" cy="646331"/>
          </a:xfrm>
          <a:prstGeom prst="rect">
            <a:avLst/>
          </a:prstGeom>
          <a:noFill/>
        </p:spPr>
        <p:txBody>
          <a:bodyPr wrap="square" rtlCol="0">
            <a:spAutoFit/>
          </a:bodyPr>
          <a:lstStyle/>
          <a:p>
            <a:r>
              <a:rPr lang="en-ZA" sz="1800" i="1" dirty="0" smtClean="0">
                <a:solidFill>
                  <a:srgbClr val="FF0000"/>
                </a:solidFill>
              </a:rPr>
              <a:t>supply &amp; demand</a:t>
            </a:r>
            <a:endParaRPr lang="en-GB" sz="1800" i="1" dirty="0">
              <a:solidFill>
                <a:srgbClr val="FF0000"/>
              </a:solidFill>
            </a:endParaRPr>
          </a:p>
        </p:txBody>
      </p:sp>
      <p:sp>
        <p:nvSpPr>
          <p:cNvPr id="52" name="TextBox 51"/>
          <p:cNvSpPr txBox="1"/>
          <p:nvPr/>
        </p:nvSpPr>
        <p:spPr>
          <a:xfrm>
            <a:off x="17452" y="2418154"/>
            <a:ext cx="1470037" cy="369332"/>
          </a:xfrm>
          <a:prstGeom prst="rect">
            <a:avLst/>
          </a:prstGeom>
          <a:noFill/>
        </p:spPr>
        <p:txBody>
          <a:bodyPr wrap="square" rtlCol="0">
            <a:spAutoFit/>
          </a:bodyPr>
          <a:lstStyle/>
          <a:p>
            <a:r>
              <a:rPr lang="en-ZA" sz="1800" dirty="0" smtClean="0"/>
              <a:t>Prioritisation</a:t>
            </a:r>
            <a:endParaRPr lang="en-GB" sz="1800" dirty="0"/>
          </a:p>
        </p:txBody>
      </p:sp>
      <p:sp>
        <p:nvSpPr>
          <p:cNvPr id="55" name="TextBox 54"/>
          <p:cNvSpPr txBox="1"/>
          <p:nvPr/>
        </p:nvSpPr>
        <p:spPr>
          <a:xfrm>
            <a:off x="1943661" y="1031998"/>
            <a:ext cx="1391886" cy="923330"/>
          </a:xfrm>
          <a:prstGeom prst="rect">
            <a:avLst/>
          </a:prstGeom>
          <a:noFill/>
        </p:spPr>
        <p:txBody>
          <a:bodyPr wrap="square" rtlCol="0">
            <a:spAutoFit/>
          </a:bodyPr>
          <a:lstStyle/>
          <a:p>
            <a:r>
              <a:rPr lang="en-ZA" sz="1800" dirty="0" smtClean="0"/>
              <a:t>Ecological importance &amp; threat</a:t>
            </a:r>
            <a:endParaRPr lang="en-GB" sz="1800" dirty="0"/>
          </a:p>
        </p:txBody>
      </p:sp>
      <p:cxnSp>
        <p:nvCxnSpPr>
          <p:cNvPr id="67" name="Straight Arrow Connector 66"/>
          <p:cNvCxnSpPr>
            <a:stCxn id="52" idx="3"/>
            <a:endCxn id="8" idx="1"/>
          </p:cNvCxnSpPr>
          <p:nvPr/>
        </p:nvCxnSpPr>
        <p:spPr>
          <a:xfrm>
            <a:off x="1487489" y="2602820"/>
            <a:ext cx="461210" cy="11713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55" idx="3"/>
            <a:endCxn id="7" idx="1"/>
          </p:cNvCxnSpPr>
          <p:nvPr/>
        </p:nvCxnSpPr>
        <p:spPr>
          <a:xfrm>
            <a:off x="3335547" y="1493663"/>
            <a:ext cx="640367" cy="12781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8" idx="3"/>
            <a:endCxn id="7" idx="1"/>
          </p:cNvCxnSpPr>
          <p:nvPr/>
        </p:nvCxnSpPr>
        <p:spPr>
          <a:xfrm flipV="1">
            <a:off x="3302831" y="2771799"/>
            <a:ext cx="673083" cy="10023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9" idx="3"/>
            <a:endCxn id="44" idx="1"/>
          </p:cNvCxnSpPr>
          <p:nvPr/>
        </p:nvCxnSpPr>
        <p:spPr>
          <a:xfrm flipV="1">
            <a:off x="5849117" y="3421146"/>
            <a:ext cx="1012761" cy="1862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3948238" y="747735"/>
            <a:ext cx="1711920" cy="1200329"/>
          </a:xfrm>
          <a:prstGeom prst="rect">
            <a:avLst/>
          </a:prstGeom>
          <a:noFill/>
          <a:ln>
            <a:solidFill>
              <a:schemeClr val="tx2">
                <a:lumMod val="60000"/>
                <a:lumOff val="40000"/>
              </a:schemeClr>
            </a:solidFill>
          </a:ln>
        </p:spPr>
        <p:txBody>
          <a:bodyPr wrap="square" rtlCol="0">
            <a:spAutoFit/>
          </a:bodyPr>
          <a:lstStyle/>
          <a:p>
            <a:r>
              <a:rPr lang="en-ZA" dirty="0" smtClean="0"/>
              <a:t>Water Resource Class</a:t>
            </a:r>
            <a:endParaRPr lang="en-GB" dirty="0"/>
          </a:p>
        </p:txBody>
      </p:sp>
      <p:cxnSp>
        <p:nvCxnSpPr>
          <p:cNvPr id="87" name="Straight Arrow Connector 86"/>
          <p:cNvCxnSpPr>
            <a:stCxn id="86" idx="3"/>
            <a:endCxn id="10" idx="1"/>
          </p:cNvCxnSpPr>
          <p:nvPr/>
        </p:nvCxnSpPr>
        <p:spPr>
          <a:xfrm>
            <a:off x="5660158" y="1347900"/>
            <a:ext cx="1201720" cy="20240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8524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11823"/>
            <a:ext cx="9144000" cy="58105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800" b="1" dirty="0">
                <a:solidFill>
                  <a:schemeClr val="bg1"/>
                </a:solidFill>
              </a:rPr>
              <a:t>Integrated Units of Analysis and Nodes</a:t>
            </a:r>
            <a:endParaRPr lang="en-GB" sz="2800" b="1" dirty="0">
              <a:solidFill>
                <a:schemeClr val="bg1"/>
              </a:solidFill>
            </a:endParaRPr>
          </a:p>
        </p:txBody>
      </p:sp>
      <p:sp>
        <p:nvSpPr>
          <p:cNvPr id="6" name="Rectangle 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Overview: Water Resource Classification</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 y="562298"/>
            <a:ext cx="8625840" cy="6099824"/>
          </a:xfrm>
          <a:prstGeom prst="rect">
            <a:avLst/>
          </a:prstGeom>
        </p:spPr>
      </p:pic>
    </p:spTree>
    <p:extLst>
      <p:ext uri="{BB962C8B-B14F-4D97-AF65-F5344CB8AC3E}">
        <p14:creationId xmlns:p14="http://schemas.microsoft.com/office/powerpoint/2010/main" val="3890860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4893" y="697310"/>
            <a:ext cx="6518131" cy="6189387"/>
          </a:xfrm>
          <a:prstGeom prst="rect">
            <a:avLst/>
          </a:prstGeom>
        </p:spPr>
        <p:txBody>
          <a:bodyPr wrap="square">
            <a:spAutoFit/>
          </a:bodyPr>
          <a:lstStyle/>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b="1" dirty="0" smtClean="0">
                <a:ea typeface="Arial" panose="020B0604020202020204" pitchFamily="34" charset="0"/>
              </a:rPr>
              <a:t>Prioritised wetland per IUA </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Ecological Importance</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Provision of Ecosystem Services supply/demand (INR, 2017)</a:t>
            </a: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b="1" dirty="0" smtClean="0">
                <a:ea typeface="Arial" panose="020B0604020202020204" pitchFamily="34" charset="0"/>
              </a:rPr>
              <a:t>Component/Sub-component</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i.e. Quantity/Flow</a:t>
            </a: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b="1" dirty="0" smtClean="0">
                <a:ea typeface="Arial" panose="020B0604020202020204" pitchFamily="34" charset="0"/>
              </a:rPr>
              <a:t>Indicator </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Representation </a:t>
            </a:r>
            <a:r>
              <a:rPr lang="en-ZA" sz="1600" dirty="0">
                <a:ea typeface="Arial" panose="020B0604020202020204" pitchFamily="34" charset="0"/>
              </a:rPr>
              <a:t>of trend tracking the measurable change in a system over </a:t>
            </a:r>
            <a:r>
              <a:rPr lang="en-ZA" sz="1600" dirty="0" smtClean="0">
                <a:ea typeface="Arial" panose="020B0604020202020204" pitchFamily="34" charset="0"/>
              </a:rPr>
              <a:t>time. Focuses on a small manageable set of information to get a sense of the “bigger picture”</a:t>
            </a:r>
          </a:p>
          <a:p>
            <a:pPr marL="342900"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b="1" dirty="0" smtClean="0">
                <a:ea typeface="Arial" panose="020B0604020202020204" pitchFamily="34" charset="0"/>
              </a:rPr>
              <a:t>RQO</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Descriptive broad statements describing overall objectives for the Resource Unit</a:t>
            </a: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b="1" dirty="0" smtClean="0">
                <a:ea typeface="Arial" panose="020B0604020202020204" pitchFamily="34" charset="0"/>
              </a:rPr>
              <a:t>Numerical limit</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Quantitative descriptors of different components of the Resource Unit</a:t>
            </a: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endParaRPr lang="en-ZA" sz="1600" b="1" dirty="0">
              <a:ea typeface="Arial" panose="020B0604020202020204" pitchFamily="34" charset="0"/>
            </a:endParaRP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endParaRPr lang="en-ZA" sz="1600" b="1" dirty="0" smtClean="0">
              <a:ea typeface="Arial" panose="020B0604020202020204" pitchFamily="34" charset="0"/>
            </a:endParaRP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endParaRPr lang="en-GB" sz="1600" dirty="0">
              <a:ea typeface="Arial" panose="020B0604020202020204" pitchFamily="34" charset="0"/>
            </a:endParaRPr>
          </a:p>
        </p:txBody>
      </p:sp>
      <p:sp>
        <p:nvSpPr>
          <p:cNvPr id="6" name="Rectangle 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Overview</a:t>
            </a:r>
            <a:endParaRPr lang="en-GB" dirty="0"/>
          </a:p>
        </p:txBody>
      </p:sp>
    </p:spTree>
    <p:extLst>
      <p:ext uri="{BB962C8B-B14F-4D97-AF65-F5344CB8AC3E}">
        <p14:creationId xmlns:p14="http://schemas.microsoft.com/office/powerpoint/2010/main" val="1278300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Rectangle 4">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Overview: Management considerations</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40" y="449233"/>
            <a:ext cx="9062720" cy="6408767"/>
          </a:xfrm>
        </p:spPr>
      </p:pic>
    </p:spTree>
    <p:extLst>
      <p:ext uri="{BB962C8B-B14F-4D97-AF65-F5344CB8AC3E}">
        <p14:creationId xmlns:p14="http://schemas.microsoft.com/office/powerpoint/2010/main" val="4070415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91755"/>
            <a:ext cx="9144000" cy="6466245"/>
          </a:xfrm>
        </p:spPr>
      </p:pic>
      <p:sp>
        <p:nvSpPr>
          <p:cNvPr id="5" name="Rectangle 4">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xmlns="" id="{D2F84E0C-E16E-4241-AB20-166B197952F0}"/>
              </a:ext>
            </a:extLst>
          </p:cNvPr>
          <p:cNvSpPr txBox="1">
            <a:spLocks/>
          </p:cNvSpPr>
          <p:nvPr/>
        </p:nvSpPr>
        <p:spPr>
          <a:xfrm>
            <a:off x="0" y="-1"/>
            <a:ext cx="9144000" cy="57668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High and Moderate priority wetlands</a:t>
            </a:r>
            <a:endParaRPr lang="en-GB" sz="2400" b="1" dirty="0">
              <a:solidFill>
                <a:schemeClr val="bg1"/>
              </a:solidFill>
            </a:endParaRPr>
          </a:p>
        </p:txBody>
      </p:sp>
    </p:spTree>
    <p:extLst>
      <p:ext uri="{BB962C8B-B14F-4D97-AF65-F5344CB8AC3E}">
        <p14:creationId xmlns:p14="http://schemas.microsoft.com/office/powerpoint/2010/main" val="8847347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Rectangle 4">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91755"/>
            <a:ext cx="9144000" cy="6466245"/>
          </a:xfrm>
        </p:spPr>
      </p:pic>
      <p:sp>
        <p:nvSpPr>
          <p:cNvPr id="8" name="Rectangle 7"/>
          <p:cNvSpPr/>
          <p:nvPr/>
        </p:nvSpPr>
        <p:spPr>
          <a:xfrm>
            <a:off x="3157996" y="5826749"/>
            <a:ext cx="1592842" cy="269304"/>
          </a:xfrm>
          <a:prstGeom prst="rect">
            <a:avLst/>
          </a:prstGeom>
          <a:solidFill>
            <a:schemeClr val="bg1"/>
          </a:solidFill>
        </p:spPr>
        <p:txBody>
          <a:bodyPr wrap="square">
            <a:spAutoFit/>
          </a:bodyPr>
          <a:lstStyle/>
          <a:p>
            <a:pPr algn="just">
              <a:lnSpc>
                <a:spcPct val="115000"/>
              </a:lnSpc>
              <a:spcBef>
                <a:spcPts val="600"/>
              </a:spcBef>
              <a:spcAft>
                <a:spcPts val="0"/>
              </a:spcAft>
            </a:pPr>
            <a:r>
              <a:rPr lang="en-ZA" sz="1000" dirty="0" smtClean="0">
                <a:ea typeface="Arial" panose="020B0604020202020204" pitchFamily="34" charset="0"/>
              </a:rPr>
              <a:t>Valley-bottom &amp; Seeps</a:t>
            </a:r>
            <a:endParaRPr lang="en-GB" sz="1000" dirty="0">
              <a:ea typeface="Arial" panose="020B0604020202020204" pitchFamily="34" charset="0"/>
            </a:endParaRPr>
          </a:p>
        </p:txBody>
      </p:sp>
      <p:cxnSp>
        <p:nvCxnSpPr>
          <p:cNvPr id="9" name="Straight Arrow Connector 8"/>
          <p:cNvCxnSpPr>
            <a:stCxn id="10" idx="3"/>
          </p:cNvCxnSpPr>
          <p:nvPr/>
        </p:nvCxnSpPr>
        <p:spPr>
          <a:xfrm>
            <a:off x="1666793" y="6283411"/>
            <a:ext cx="1491203" cy="1741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57240" y="6083356"/>
            <a:ext cx="1009553" cy="400110"/>
          </a:xfrm>
          <a:prstGeom prst="rect">
            <a:avLst/>
          </a:prstGeom>
          <a:solidFill>
            <a:schemeClr val="bg1"/>
          </a:solidFill>
        </p:spPr>
        <p:txBody>
          <a:bodyPr wrap="square">
            <a:spAutoFit/>
          </a:bodyPr>
          <a:lstStyle/>
          <a:p>
            <a:r>
              <a:rPr lang="en-ZA" sz="1000" dirty="0">
                <a:ea typeface="Arial" panose="020B0604020202020204" pitchFamily="34" charset="0"/>
              </a:rPr>
              <a:t>Wetlands are </a:t>
            </a:r>
            <a:r>
              <a:rPr lang="en-ZA" sz="1000" dirty="0" smtClean="0">
                <a:ea typeface="Arial" panose="020B0604020202020204" pitchFamily="34" charset="0"/>
              </a:rPr>
              <a:t>infrequent</a:t>
            </a:r>
            <a:endParaRPr lang="en-GB" sz="1000" dirty="0"/>
          </a:p>
        </p:txBody>
      </p:sp>
      <p:sp>
        <p:nvSpPr>
          <p:cNvPr id="12" name="Rectangle 11"/>
          <p:cNvSpPr/>
          <p:nvPr/>
        </p:nvSpPr>
        <p:spPr>
          <a:xfrm>
            <a:off x="2204228" y="414269"/>
            <a:ext cx="1604866" cy="431208"/>
          </a:xfrm>
          <a:prstGeom prst="rect">
            <a:avLst/>
          </a:prstGeom>
          <a:ln>
            <a:solidFill>
              <a:schemeClr val="tx1"/>
            </a:solidFill>
          </a:ln>
        </p:spPr>
        <p:txBody>
          <a:bodyPr wrap="square">
            <a:spAutoFit/>
          </a:bodyPr>
          <a:lstStyle/>
          <a:p>
            <a:pPr algn="just">
              <a:lnSpc>
                <a:spcPct val="115000"/>
              </a:lnSpc>
              <a:spcBef>
                <a:spcPts val="600"/>
              </a:spcBef>
              <a:spcAft>
                <a:spcPts val="0"/>
              </a:spcAft>
            </a:pPr>
            <a:r>
              <a:rPr lang="en-ZA" sz="1000" dirty="0">
                <a:ea typeface="Arial" panose="020B0604020202020204" pitchFamily="34" charset="0"/>
              </a:rPr>
              <a:t>Typically small seeps and river-linked wetlands</a:t>
            </a:r>
            <a:endParaRPr lang="en-GB" sz="1000" dirty="0">
              <a:ea typeface="Arial" panose="020B0604020202020204" pitchFamily="34" charset="0"/>
            </a:endParaRPr>
          </a:p>
        </p:txBody>
      </p:sp>
      <p:sp>
        <p:nvSpPr>
          <p:cNvPr id="13" name="Rectangle 12"/>
          <p:cNvSpPr/>
          <p:nvPr/>
        </p:nvSpPr>
        <p:spPr>
          <a:xfrm>
            <a:off x="3016253" y="2469611"/>
            <a:ext cx="1332227" cy="446276"/>
          </a:xfrm>
          <a:prstGeom prst="rect">
            <a:avLst/>
          </a:prstGeom>
          <a:solidFill>
            <a:schemeClr val="bg1"/>
          </a:solidFill>
        </p:spPr>
        <p:txBody>
          <a:bodyPr wrap="square">
            <a:spAutoFit/>
          </a:bodyPr>
          <a:lstStyle/>
          <a:p>
            <a:pPr algn="just">
              <a:lnSpc>
                <a:spcPct val="115000"/>
              </a:lnSpc>
              <a:spcBef>
                <a:spcPts val="600"/>
              </a:spcBef>
              <a:spcAft>
                <a:spcPts val="0"/>
              </a:spcAft>
            </a:pPr>
            <a:r>
              <a:rPr lang="en-ZA" sz="1000" dirty="0" smtClean="0">
                <a:ea typeface="Arial" panose="020B0604020202020204" pitchFamily="34" charset="0"/>
              </a:rPr>
              <a:t>Seeps/groundwater dependent wetlands</a:t>
            </a:r>
            <a:endParaRPr lang="en-GB" sz="1000" dirty="0">
              <a:ea typeface="Arial" panose="020B0604020202020204" pitchFamily="34" charset="0"/>
            </a:endParaRPr>
          </a:p>
        </p:txBody>
      </p:sp>
      <p:sp>
        <p:nvSpPr>
          <p:cNvPr id="14" name="Rectangle 13"/>
          <p:cNvSpPr/>
          <p:nvPr/>
        </p:nvSpPr>
        <p:spPr>
          <a:xfrm>
            <a:off x="5400863" y="3585260"/>
            <a:ext cx="896098" cy="246221"/>
          </a:xfrm>
          <a:prstGeom prst="rect">
            <a:avLst/>
          </a:prstGeom>
          <a:solidFill>
            <a:schemeClr val="bg1"/>
          </a:solidFill>
        </p:spPr>
        <p:txBody>
          <a:bodyPr wrap="square">
            <a:spAutoFit/>
          </a:bodyPr>
          <a:lstStyle/>
          <a:p>
            <a:r>
              <a:rPr lang="en-ZA" sz="1000" dirty="0" smtClean="0">
                <a:ea typeface="Arial" panose="020B0604020202020204" pitchFamily="34" charset="0"/>
              </a:rPr>
              <a:t>small seeps</a:t>
            </a:r>
            <a:endParaRPr lang="en-GB" sz="1000" dirty="0"/>
          </a:p>
        </p:txBody>
      </p:sp>
      <p:sp>
        <p:nvSpPr>
          <p:cNvPr id="15" name="Rectangle 14"/>
          <p:cNvSpPr/>
          <p:nvPr/>
        </p:nvSpPr>
        <p:spPr>
          <a:xfrm>
            <a:off x="4572000" y="4223236"/>
            <a:ext cx="1117576" cy="623248"/>
          </a:xfrm>
          <a:prstGeom prst="rect">
            <a:avLst/>
          </a:prstGeom>
          <a:solidFill>
            <a:schemeClr val="bg1"/>
          </a:solidFill>
        </p:spPr>
        <p:txBody>
          <a:bodyPr wrap="square">
            <a:spAutoFit/>
          </a:bodyPr>
          <a:lstStyle/>
          <a:p>
            <a:pPr algn="just">
              <a:lnSpc>
                <a:spcPct val="115000"/>
              </a:lnSpc>
              <a:spcBef>
                <a:spcPts val="600"/>
              </a:spcBef>
              <a:spcAft>
                <a:spcPts val="0"/>
              </a:spcAft>
            </a:pPr>
            <a:r>
              <a:rPr lang="en-ZA" sz="1000" dirty="0">
                <a:ea typeface="Arial" panose="020B0604020202020204" pitchFamily="34" charset="0"/>
              </a:rPr>
              <a:t>Typically small seeps </a:t>
            </a:r>
            <a:r>
              <a:rPr lang="en-ZA" sz="1000" dirty="0" smtClean="0">
                <a:ea typeface="Arial" panose="020B0604020202020204" pitchFamily="34" charset="0"/>
              </a:rPr>
              <a:t>&amp; </a:t>
            </a:r>
            <a:r>
              <a:rPr lang="en-ZA" sz="1000" dirty="0">
                <a:ea typeface="Arial" panose="020B0604020202020204" pitchFamily="34" charset="0"/>
              </a:rPr>
              <a:t>river-linked </a:t>
            </a:r>
            <a:r>
              <a:rPr lang="en-ZA" sz="1000" dirty="0" smtClean="0">
                <a:ea typeface="Arial" panose="020B0604020202020204" pitchFamily="34" charset="0"/>
              </a:rPr>
              <a:t>wetlands</a:t>
            </a:r>
            <a:endParaRPr lang="en-GB" sz="1000" dirty="0">
              <a:ea typeface="Arial" panose="020B0604020202020204" pitchFamily="34" charset="0"/>
            </a:endParaRPr>
          </a:p>
        </p:txBody>
      </p:sp>
      <p:cxnSp>
        <p:nvCxnSpPr>
          <p:cNvPr id="17" name="Straight Arrow Connector 16"/>
          <p:cNvCxnSpPr/>
          <p:nvPr/>
        </p:nvCxnSpPr>
        <p:spPr>
          <a:xfrm>
            <a:off x="3819852" y="589954"/>
            <a:ext cx="321842" cy="2152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1806693" y="5195906"/>
            <a:ext cx="1528177" cy="269304"/>
          </a:xfrm>
          <a:prstGeom prst="rect">
            <a:avLst/>
          </a:prstGeom>
          <a:solidFill>
            <a:schemeClr val="bg1"/>
          </a:solidFill>
        </p:spPr>
        <p:txBody>
          <a:bodyPr wrap="square">
            <a:spAutoFit/>
          </a:bodyPr>
          <a:lstStyle/>
          <a:p>
            <a:pPr algn="just">
              <a:lnSpc>
                <a:spcPct val="115000"/>
              </a:lnSpc>
              <a:spcBef>
                <a:spcPts val="600"/>
              </a:spcBef>
              <a:spcAft>
                <a:spcPts val="0"/>
              </a:spcAft>
            </a:pPr>
            <a:r>
              <a:rPr lang="en-ZA" sz="1000" dirty="0" smtClean="0">
                <a:ea typeface="Arial" panose="020B0604020202020204" pitchFamily="34" charset="0"/>
              </a:rPr>
              <a:t>Seeps &amp; depressions</a:t>
            </a:r>
            <a:endParaRPr lang="en-GB" sz="1000" dirty="0">
              <a:ea typeface="Arial" panose="020B0604020202020204" pitchFamily="34" charset="0"/>
            </a:endParaRPr>
          </a:p>
        </p:txBody>
      </p:sp>
      <p:sp>
        <p:nvSpPr>
          <p:cNvPr id="22" name="Rectangle 21"/>
          <p:cNvSpPr/>
          <p:nvPr/>
        </p:nvSpPr>
        <p:spPr>
          <a:xfrm>
            <a:off x="6842214" y="6055401"/>
            <a:ext cx="1593310" cy="254237"/>
          </a:xfrm>
          <a:prstGeom prst="rect">
            <a:avLst/>
          </a:prstGeom>
          <a:ln>
            <a:solidFill>
              <a:schemeClr val="tx1"/>
            </a:solidFill>
          </a:ln>
        </p:spPr>
        <p:txBody>
          <a:bodyPr wrap="square">
            <a:spAutoFit/>
          </a:bodyPr>
          <a:lstStyle/>
          <a:p>
            <a:pPr algn="just">
              <a:lnSpc>
                <a:spcPct val="115000"/>
              </a:lnSpc>
              <a:spcBef>
                <a:spcPts val="600"/>
              </a:spcBef>
              <a:spcAft>
                <a:spcPts val="0"/>
              </a:spcAft>
            </a:pPr>
            <a:r>
              <a:rPr lang="en-ZA" sz="1000" dirty="0" smtClean="0">
                <a:ea typeface="Arial" panose="020B0604020202020204" pitchFamily="34" charset="0"/>
              </a:rPr>
              <a:t>Lakes &amp; wetland </a:t>
            </a:r>
            <a:r>
              <a:rPr lang="en-ZA" sz="1000" dirty="0">
                <a:ea typeface="Arial" panose="020B0604020202020204" pitchFamily="34" charset="0"/>
              </a:rPr>
              <a:t>flats</a:t>
            </a:r>
            <a:endParaRPr lang="en-GB" sz="1000" dirty="0">
              <a:ea typeface="Arial" panose="020B0604020202020204" pitchFamily="34" charset="0"/>
            </a:endParaRPr>
          </a:p>
        </p:txBody>
      </p:sp>
      <p:cxnSp>
        <p:nvCxnSpPr>
          <p:cNvPr id="23" name="Straight Arrow Connector 22"/>
          <p:cNvCxnSpPr/>
          <p:nvPr/>
        </p:nvCxnSpPr>
        <p:spPr>
          <a:xfrm flipH="1" flipV="1">
            <a:off x="6917511" y="5771990"/>
            <a:ext cx="252700" cy="3113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7114485" y="5124302"/>
            <a:ext cx="991363" cy="446276"/>
          </a:xfrm>
          <a:prstGeom prst="rect">
            <a:avLst/>
          </a:prstGeom>
          <a:solidFill>
            <a:schemeClr val="bg1"/>
          </a:solidFill>
        </p:spPr>
        <p:txBody>
          <a:bodyPr wrap="square">
            <a:spAutoFit/>
          </a:bodyPr>
          <a:lstStyle/>
          <a:p>
            <a:pPr algn="just">
              <a:lnSpc>
                <a:spcPct val="115000"/>
              </a:lnSpc>
              <a:spcBef>
                <a:spcPts val="600"/>
              </a:spcBef>
              <a:spcAft>
                <a:spcPts val="0"/>
              </a:spcAft>
            </a:pPr>
            <a:r>
              <a:rPr lang="en-ZA" sz="1000" dirty="0" smtClean="0">
                <a:ea typeface="Arial" panose="020B0604020202020204" pitchFamily="34" charset="0"/>
              </a:rPr>
              <a:t>Valley </a:t>
            </a:r>
            <a:r>
              <a:rPr lang="en-ZA" sz="1000" dirty="0">
                <a:ea typeface="Arial" panose="020B0604020202020204" pitchFamily="34" charset="0"/>
              </a:rPr>
              <a:t>bottom wetlands</a:t>
            </a:r>
            <a:endParaRPr lang="en-GB" sz="1000" dirty="0">
              <a:ea typeface="Arial" panose="020B0604020202020204" pitchFamily="34" charset="0"/>
            </a:endParaRPr>
          </a:p>
        </p:txBody>
      </p:sp>
      <p:pic>
        <p:nvPicPr>
          <p:cNvPr id="38" name="Picture 37"/>
          <p:cNvPicPr/>
          <p:nvPr/>
        </p:nvPicPr>
        <p:blipFill rotWithShape="1">
          <a:blip r:embed="rId3" cstate="print">
            <a:extLst>
              <a:ext uri="{28A0092B-C50C-407E-A947-70E740481C1C}">
                <a14:useLocalDpi xmlns:a14="http://schemas.microsoft.com/office/drawing/2010/main" val="0"/>
              </a:ext>
            </a:extLst>
          </a:blip>
          <a:srcRect t="10534" r="72100" b="53600"/>
          <a:stretch/>
        </p:blipFill>
        <p:spPr>
          <a:xfrm>
            <a:off x="7170211" y="0"/>
            <a:ext cx="1973789" cy="2065326"/>
          </a:xfrm>
          <a:prstGeom prst="rect">
            <a:avLst/>
          </a:prstGeom>
        </p:spPr>
      </p:pic>
      <p:sp>
        <p:nvSpPr>
          <p:cNvPr id="57" name="Title 1">
            <a:extLst>
              <a:ext uri="{FF2B5EF4-FFF2-40B4-BE49-F238E27FC236}">
                <a16:creationId xmlns:a16="http://schemas.microsoft.com/office/drawing/2014/main" xmlns="" id="{D2F84E0C-E16E-4241-AB20-166B197952F0}"/>
              </a:ext>
            </a:extLst>
          </p:cNvPr>
          <p:cNvSpPr txBox="1">
            <a:spLocks/>
          </p:cNvSpPr>
          <p:nvPr/>
        </p:nvSpPr>
        <p:spPr>
          <a:xfrm>
            <a:off x="0" y="-1"/>
            <a:ext cx="9144000" cy="57668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Wetland Regional Representation</a:t>
            </a:r>
            <a:endParaRPr lang="en-GB" sz="2400" b="1" dirty="0">
              <a:solidFill>
                <a:schemeClr val="bg1"/>
              </a:solidFill>
            </a:endParaRPr>
          </a:p>
        </p:txBody>
      </p:sp>
    </p:spTree>
    <p:extLst>
      <p:ext uri="{BB962C8B-B14F-4D97-AF65-F5344CB8AC3E}">
        <p14:creationId xmlns:p14="http://schemas.microsoft.com/office/powerpoint/2010/main" val="2095925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xmlns="" id="{D2F84E0C-E16E-4241-AB20-166B197952F0}"/>
              </a:ext>
            </a:extLst>
          </p:cNvPr>
          <p:cNvSpPr txBox="1">
            <a:spLocks/>
          </p:cNvSpPr>
          <p:nvPr/>
        </p:nvSpPr>
        <p:spPr>
          <a:xfrm>
            <a:off x="-23768" y="0"/>
            <a:ext cx="9167768" cy="608776"/>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400" b="1" dirty="0" smtClean="0">
                <a:solidFill>
                  <a:schemeClr val="bg1"/>
                </a:solidFill>
              </a:rPr>
              <a:t>Components/Sub-components</a:t>
            </a:r>
            <a:endParaRPr lang="en-GB" sz="2400" b="1" dirty="0">
              <a:solidFill>
                <a:schemeClr val="bg1"/>
              </a:solidFill>
            </a:endParaRPr>
          </a:p>
        </p:txBody>
      </p:sp>
      <p:sp>
        <p:nvSpPr>
          <p:cNvPr id="5" name="TextBox 4"/>
          <p:cNvSpPr txBox="1"/>
          <p:nvPr/>
        </p:nvSpPr>
        <p:spPr>
          <a:xfrm>
            <a:off x="1788160" y="2236181"/>
            <a:ext cx="5832208" cy="830997"/>
          </a:xfrm>
          <a:prstGeom prst="rect">
            <a:avLst/>
          </a:prstGeom>
          <a:noFill/>
          <a:ln w="76200">
            <a:solidFill>
              <a:schemeClr val="accent1"/>
            </a:solidFill>
          </a:ln>
        </p:spPr>
        <p:txBody>
          <a:bodyPr wrap="square" rtlCol="0">
            <a:spAutoFit/>
          </a:bodyPr>
          <a:lstStyle/>
          <a:p>
            <a:pPr algn="ctr"/>
            <a:r>
              <a:rPr lang="en-ZA" b="1" dirty="0" smtClean="0">
                <a:solidFill>
                  <a:schemeClr val="tx2">
                    <a:lumMod val="60000"/>
                    <a:lumOff val="40000"/>
                  </a:schemeClr>
                </a:solidFill>
              </a:rPr>
              <a:t>Quantity</a:t>
            </a:r>
            <a:r>
              <a:rPr lang="en-ZA" dirty="0" smtClean="0"/>
              <a:t>: </a:t>
            </a:r>
          </a:p>
          <a:p>
            <a:pPr algn="ctr"/>
            <a:r>
              <a:rPr lang="en-ZA" dirty="0" smtClean="0"/>
              <a:t>Flow/Water retention &amp; distribution</a:t>
            </a:r>
            <a:endParaRPr lang="en-GB" dirty="0"/>
          </a:p>
        </p:txBody>
      </p:sp>
      <p:sp>
        <p:nvSpPr>
          <p:cNvPr id="10" name="TextBox 9"/>
          <p:cNvSpPr txBox="1"/>
          <p:nvPr/>
        </p:nvSpPr>
        <p:spPr>
          <a:xfrm>
            <a:off x="2181828" y="1774516"/>
            <a:ext cx="5085583" cy="461665"/>
          </a:xfrm>
          <a:prstGeom prst="rect">
            <a:avLst/>
          </a:prstGeom>
          <a:noFill/>
          <a:ln w="38100">
            <a:solidFill>
              <a:schemeClr val="accent2"/>
            </a:solidFill>
          </a:ln>
        </p:spPr>
        <p:txBody>
          <a:bodyPr wrap="square" rtlCol="0">
            <a:spAutoFit/>
          </a:bodyPr>
          <a:lstStyle/>
          <a:p>
            <a:pPr algn="ctr"/>
            <a:r>
              <a:rPr lang="en-ZA" b="1" dirty="0" smtClean="0">
                <a:solidFill>
                  <a:srgbClr val="C00000"/>
                </a:solidFill>
              </a:rPr>
              <a:t>Quality</a:t>
            </a:r>
            <a:r>
              <a:rPr lang="en-ZA" dirty="0" smtClean="0"/>
              <a:t>: WQ &amp; Sediment</a:t>
            </a:r>
            <a:endParaRPr lang="en-GB" dirty="0"/>
          </a:p>
        </p:txBody>
      </p:sp>
      <p:sp>
        <p:nvSpPr>
          <p:cNvPr id="11" name="TextBox 10"/>
          <p:cNvSpPr txBox="1"/>
          <p:nvPr/>
        </p:nvSpPr>
        <p:spPr>
          <a:xfrm>
            <a:off x="2568734" y="1312851"/>
            <a:ext cx="4365190" cy="461665"/>
          </a:xfrm>
          <a:prstGeom prst="rect">
            <a:avLst/>
          </a:prstGeom>
          <a:noFill/>
          <a:ln w="38100">
            <a:solidFill>
              <a:srgbClr val="00B050"/>
            </a:solidFill>
          </a:ln>
        </p:spPr>
        <p:txBody>
          <a:bodyPr wrap="square" rtlCol="0">
            <a:spAutoFit/>
          </a:bodyPr>
          <a:lstStyle/>
          <a:p>
            <a:r>
              <a:rPr lang="en-ZA" b="1" dirty="0" smtClean="0">
                <a:solidFill>
                  <a:srgbClr val="00B050"/>
                </a:solidFill>
              </a:rPr>
              <a:t>Habitat</a:t>
            </a:r>
            <a:r>
              <a:rPr lang="en-ZA" b="1" dirty="0" smtClean="0"/>
              <a:t>:</a:t>
            </a:r>
            <a:r>
              <a:rPr lang="en-ZA" dirty="0" smtClean="0"/>
              <a:t> Veg/Geomorphology</a:t>
            </a:r>
            <a:endParaRPr lang="en-GB" dirty="0"/>
          </a:p>
        </p:txBody>
      </p:sp>
      <p:sp>
        <p:nvSpPr>
          <p:cNvPr id="13" name="TextBox 12"/>
          <p:cNvSpPr txBox="1"/>
          <p:nvPr/>
        </p:nvSpPr>
        <p:spPr>
          <a:xfrm>
            <a:off x="3323815" y="858619"/>
            <a:ext cx="2835558" cy="461665"/>
          </a:xfrm>
          <a:prstGeom prst="rect">
            <a:avLst/>
          </a:prstGeom>
          <a:noFill/>
          <a:ln>
            <a:solidFill>
              <a:schemeClr val="accent4"/>
            </a:solidFill>
          </a:ln>
        </p:spPr>
        <p:txBody>
          <a:bodyPr wrap="square" rtlCol="0">
            <a:spAutoFit/>
          </a:bodyPr>
          <a:lstStyle/>
          <a:p>
            <a:r>
              <a:rPr lang="en-ZA" b="1" dirty="0" smtClean="0">
                <a:solidFill>
                  <a:schemeClr val="accent4"/>
                </a:solidFill>
              </a:rPr>
              <a:t>Biota</a:t>
            </a:r>
            <a:r>
              <a:rPr lang="en-ZA" dirty="0" smtClean="0"/>
              <a:t>: Frogs/Birds</a:t>
            </a:r>
            <a:endParaRPr lang="en-GB" dirty="0"/>
          </a:p>
        </p:txBody>
      </p:sp>
      <p:pic>
        <p:nvPicPr>
          <p:cNvPr id="3" name="Picture 2"/>
          <p:cNvPicPr>
            <a:picLocks noChangeAspect="1"/>
          </p:cNvPicPr>
          <p:nvPr/>
        </p:nvPicPr>
        <p:blipFill>
          <a:blip r:embed="rId2"/>
          <a:stretch>
            <a:fillRect/>
          </a:stretch>
        </p:blipFill>
        <p:spPr>
          <a:xfrm>
            <a:off x="1502460" y="4725177"/>
            <a:ext cx="6678740" cy="1616275"/>
          </a:xfrm>
          <a:prstGeom prst="rect">
            <a:avLst/>
          </a:prstGeom>
        </p:spPr>
      </p:pic>
      <p:sp>
        <p:nvSpPr>
          <p:cNvPr id="4" name="TextBox 3"/>
          <p:cNvSpPr txBox="1"/>
          <p:nvPr/>
        </p:nvSpPr>
        <p:spPr>
          <a:xfrm>
            <a:off x="2084055" y="3401921"/>
            <a:ext cx="5405049" cy="923330"/>
          </a:xfrm>
          <a:prstGeom prst="rect">
            <a:avLst/>
          </a:prstGeom>
          <a:noFill/>
        </p:spPr>
        <p:txBody>
          <a:bodyPr wrap="square" rtlCol="0">
            <a:spAutoFit/>
          </a:bodyPr>
          <a:lstStyle/>
          <a:p>
            <a:r>
              <a:rPr lang="en-ZA" sz="1800" dirty="0" smtClean="0"/>
              <a:t>Components link to Wetland Health Assessment (Macfarlane et al. 2008), which needs to be emphasised due to the need to develop a baseline</a:t>
            </a:r>
            <a:endParaRPr lang="en-GB" sz="1800" dirty="0"/>
          </a:p>
        </p:txBody>
      </p:sp>
      <p:sp>
        <p:nvSpPr>
          <p:cNvPr id="2" name="Rectangle 1"/>
          <p:cNvSpPr/>
          <p:nvPr/>
        </p:nvSpPr>
        <p:spPr>
          <a:xfrm>
            <a:off x="1788160" y="5669280"/>
            <a:ext cx="1808480" cy="566313"/>
          </a:xfrm>
          <a:prstGeom prst="rect">
            <a:avLst/>
          </a:prstGeom>
          <a:noFill/>
          <a:ln w="571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3882340" y="5703119"/>
            <a:ext cx="1808480" cy="566313"/>
          </a:xfrm>
          <a:prstGeom prst="rect">
            <a:avLst/>
          </a:prstGeom>
          <a:noFill/>
          <a:ln w="57150">
            <a:solidFill>
              <a:srgbClr val="CC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5966360" y="5658667"/>
            <a:ext cx="1808480" cy="566313"/>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0401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909130815"/>
              </p:ext>
            </p:extLst>
          </p:nvPr>
        </p:nvGraphicFramePr>
        <p:xfrm>
          <a:off x="204395" y="1935212"/>
          <a:ext cx="8735211" cy="3387271"/>
        </p:xfrm>
        <a:graphic>
          <a:graphicData uri="http://schemas.openxmlformats.org/drawingml/2006/table">
            <a:tbl>
              <a:tblPr firstRow="1" bandRow="1">
                <a:tableStyleId>{5C22544A-7EE6-4342-B048-85BDC9FD1C3A}</a:tableStyleId>
              </a:tblPr>
              <a:tblGrid>
                <a:gridCol w="2702859"/>
                <a:gridCol w="2286000"/>
                <a:gridCol w="1562549"/>
                <a:gridCol w="2183803"/>
              </a:tblGrid>
              <a:tr h="637742">
                <a:tc>
                  <a:txBody>
                    <a:bodyPr/>
                    <a:lstStyle/>
                    <a:p>
                      <a:pPr algn="ctr"/>
                      <a:r>
                        <a:rPr lang="en-ZA" dirty="0" smtClean="0"/>
                        <a:t>Type</a:t>
                      </a:r>
                      <a:endParaRPr lang="en-GB" dirty="0"/>
                    </a:p>
                  </a:txBody>
                  <a:tcPr/>
                </a:tc>
                <a:tc>
                  <a:txBody>
                    <a:bodyPr/>
                    <a:lstStyle/>
                    <a:p>
                      <a:pPr algn="ctr"/>
                      <a:r>
                        <a:rPr lang="en-ZA" dirty="0" smtClean="0"/>
                        <a:t>High</a:t>
                      </a:r>
                      <a:r>
                        <a:rPr lang="en-ZA" baseline="0" dirty="0" smtClean="0"/>
                        <a:t> flows</a:t>
                      </a:r>
                      <a:endParaRPr lang="en-GB" dirty="0"/>
                    </a:p>
                  </a:txBody>
                  <a:tcPr/>
                </a:tc>
                <a:tc>
                  <a:txBody>
                    <a:bodyPr/>
                    <a:lstStyle/>
                    <a:p>
                      <a:pPr algn="ctr"/>
                      <a:r>
                        <a:rPr lang="en-ZA" dirty="0" err="1" smtClean="0"/>
                        <a:t>Baseflow</a:t>
                      </a:r>
                      <a:endParaRPr lang="en-GB" dirty="0"/>
                    </a:p>
                  </a:txBody>
                  <a:tcPr/>
                </a:tc>
                <a:tc>
                  <a:txBody>
                    <a:bodyPr/>
                    <a:lstStyle/>
                    <a:p>
                      <a:pPr algn="ctr"/>
                      <a:r>
                        <a:rPr lang="en-ZA" dirty="0" smtClean="0"/>
                        <a:t>Surrounding runoff</a:t>
                      </a:r>
                      <a:endParaRPr lang="en-GB" dirty="0"/>
                    </a:p>
                  </a:txBody>
                  <a:tcPr/>
                </a:tc>
              </a:tr>
              <a:tr h="367557">
                <a:tc>
                  <a:txBody>
                    <a:bodyPr/>
                    <a:lstStyle/>
                    <a:p>
                      <a:pPr algn="l"/>
                      <a:r>
                        <a:rPr lang="en-ZA" dirty="0" smtClean="0"/>
                        <a:t>Floodplain</a:t>
                      </a:r>
                      <a:endParaRPr lang="en-GB" dirty="0"/>
                    </a:p>
                  </a:txBody>
                  <a:tcPr/>
                </a:tc>
                <a:tc>
                  <a:txBody>
                    <a:bodyPr/>
                    <a:lstStyle/>
                    <a:p>
                      <a:pPr algn="ctr"/>
                      <a:r>
                        <a:rPr lang="en-ZA" dirty="0" smtClean="0"/>
                        <a:t>x</a:t>
                      </a:r>
                      <a:endParaRPr lang="en-GB" dirty="0"/>
                    </a:p>
                  </a:txBody>
                  <a:tcPr/>
                </a:tc>
                <a:tc>
                  <a:txBody>
                    <a:bodyPr/>
                    <a:lstStyle/>
                    <a:p>
                      <a:pPr algn="ctr"/>
                      <a:r>
                        <a:rPr lang="en-ZA" dirty="0" smtClean="0"/>
                        <a:t>x</a:t>
                      </a:r>
                      <a:endParaRPr lang="en-GB" dirty="0"/>
                    </a:p>
                  </a:txBody>
                  <a:tcPr>
                    <a:solidFill>
                      <a:schemeClr val="accent1">
                        <a:lumMod val="20000"/>
                        <a:lumOff val="80000"/>
                      </a:schemeClr>
                    </a:solidFill>
                  </a:tcPr>
                </a:tc>
                <a:tc>
                  <a:txBody>
                    <a:bodyPr/>
                    <a:lstStyle/>
                    <a:p>
                      <a:pPr algn="ctr"/>
                      <a:r>
                        <a:rPr lang="en-ZA" dirty="0" smtClean="0"/>
                        <a:t>x</a:t>
                      </a:r>
                      <a:endParaRPr lang="en-GB" dirty="0"/>
                    </a:p>
                  </a:txBody>
                  <a:tcPr/>
                </a:tc>
              </a:tr>
              <a:tr h="637742">
                <a:tc>
                  <a:txBody>
                    <a:bodyPr/>
                    <a:lstStyle/>
                    <a:p>
                      <a:pPr algn="l"/>
                      <a:r>
                        <a:rPr lang="en-ZA" dirty="0" smtClean="0"/>
                        <a:t>Channelled Valley-Bottom</a:t>
                      </a:r>
                      <a:endParaRPr lang="en-GB" dirty="0"/>
                    </a:p>
                  </a:txBody>
                  <a:tcPr/>
                </a:tc>
                <a:tc>
                  <a:txBody>
                    <a:bodyPr/>
                    <a:lstStyle/>
                    <a:p>
                      <a:pPr algn="ctr"/>
                      <a:endParaRPr lang="en-GB" dirty="0"/>
                    </a:p>
                  </a:txBody>
                  <a:tcPr>
                    <a:solidFill>
                      <a:schemeClr val="bg1">
                        <a:lumMod val="50000"/>
                      </a:schemeClr>
                    </a:solidFill>
                  </a:tcPr>
                </a:tc>
                <a:tc>
                  <a:txBody>
                    <a:bodyPr/>
                    <a:lstStyle/>
                    <a:p>
                      <a:pPr algn="ctr"/>
                      <a:r>
                        <a:rPr lang="en-ZA" dirty="0" smtClean="0"/>
                        <a:t>x</a:t>
                      </a:r>
                      <a:endParaRPr lang="en-GB" dirty="0"/>
                    </a:p>
                  </a:txBody>
                  <a:tcPr/>
                </a:tc>
                <a:tc>
                  <a:txBody>
                    <a:bodyPr/>
                    <a:lstStyle/>
                    <a:p>
                      <a:pPr algn="ctr"/>
                      <a:r>
                        <a:rPr lang="en-ZA" dirty="0" smtClean="0"/>
                        <a:t>x</a:t>
                      </a:r>
                      <a:endParaRPr lang="en-GB" dirty="0"/>
                    </a:p>
                  </a:txBody>
                  <a:tcPr/>
                </a:tc>
              </a:tr>
              <a:tr h="643356">
                <a:tc>
                  <a:txBody>
                    <a:bodyPr/>
                    <a:lstStyle/>
                    <a:p>
                      <a:pPr algn="l"/>
                      <a:r>
                        <a:rPr lang="en-ZA" dirty="0" err="1" smtClean="0"/>
                        <a:t>Unchannelled</a:t>
                      </a:r>
                      <a:r>
                        <a:rPr lang="en-ZA" baseline="0" dirty="0" smtClean="0"/>
                        <a:t> Valley-Bottom</a:t>
                      </a:r>
                      <a:endParaRPr lang="en-GB" dirty="0"/>
                    </a:p>
                  </a:txBody>
                  <a:tcPr/>
                </a:tc>
                <a:tc>
                  <a:txBody>
                    <a:bodyPr/>
                    <a:lstStyle/>
                    <a:p>
                      <a:pPr algn="ctr"/>
                      <a:endParaRPr lang="en-GB" dirty="0"/>
                    </a:p>
                  </a:txBody>
                  <a:tcPr>
                    <a:solidFill>
                      <a:schemeClr val="bg1">
                        <a:lumMod val="50000"/>
                      </a:schemeClr>
                    </a:solidFill>
                  </a:tcPr>
                </a:tc>
                <a:tc>
                  <a:txBody>
                    <a:bodyPr/>
                    <a:lstStyle/>
                    <a:p>
                      <a:pPr algn="ctr"/>
                      <a:r>
                        <a:rPr lang="en-ZA" dirty="0" smtClean="0"/>
                        <a:t>x</a:t>
                      </a:r>
                      <a:endParaRPr lang="en-GB" dirty="0"/>
                    </a:p>
                  </a:txBody>
                  <a:tcPr/>
                </a:tc>
                <a:tc>
                  <a:txBody>
                    <a:bodyPr/>
                    <a:lstStyle/>
                    <a:p>
                      <a:pPr algn="ctr"/>
                      <a:r>
                        <a:rPr lang="en-ZA" dirty="0" smtClean="0"/>
                        <a:t>x</a:t>
                      </a:r>
                      <a:endParaRPr lang="en-GB" dirty="0"/>
                    </a:p>
                  </a:txBody>
                  <a:tcPr/>
                </a:tc>
              </a:tr>
              <a:tr h="367557">
                <a:tc>
                  <a:txBody>
                    <a:bodyPr/>
                    <a:lstStyle/>
                    <a:p>
                      <a:pPr algn="l"/>
                      <a:r>
                        <a:rPr lang="en-ZA" dirty="0" smtClean="0"/>
                        <a:t>Seep</a:t>
                      </a:r>
                      <a:endParaRPr lang="en-GB" dirty="0"/>
                    </a:p>
                  </a:txBody>
                  <a:tcPr/>
                </a:tc>
                <a:tc>
                  <a:txBody>
                    <a:bodyPr/>
                    <a:lstStyle/>
                    <a:p>
                      <a:pPr algn="ctr"/>
                      <a:endParaRPr lang="en-GB" dirty="0"/>
                    </a:p>
                  </a:txBody>
                  <a:tcPr>
                    <a:solidFill>
                      <a:schemeClr val="bg1">
                        <a:lumMod val="50000"/>
                      </a:schemeClr>
                    </a:solidFill>
                  </a:tcPr>
                </a:tc>
                <a:tc>
                  <a:txBody>
                    <a:bodyPr/>
                    <a:lstStyle/>
                    <a:p>
                      <a:pPr algn="ctr"/>
                      <a:r>
                        <a:rPr lang="en-ZA" dirty="0" smtClean="0"/>
                        <a:t>x</a:t>
                      </a:r>
                      <a:endParaRPr lang="en-GB" dirty="0"/>
                    </a:p>
                  </a:txBody>
                  <a:tcPr>
                    <a:solidFill>
                      <a:schemeClr val="accent1">
                        <a:lumMod val="20000"/>
                        <a:lumOff val="80000"/>
                      </a:schemeClr>
                    </a:solidFill>
                  </a:tcPr>
                </a:tc>
                <a:tc>
                  <a:txBody>
                    <a:bodyPr/>
                    <a:lstStyle/>
                    <a:p>
                      <a:pPr algn="ctr"/>
                      <a:r>
                        <a:rPr lang="en-ZA" dirty="0" smtClean="0"/>
                        <a:t>x</a:t>
                      </a:r>
                      <a:endParaRPr lang="en-GB" dirty="0"/>
                    </a:p>
                  </a:txBody>
                  <a:tcPr/>
                </a:tc>
              </a:tr>
              <a:tr h="364424">
                <a:tc>
                  <a:txBody>
                    <a:bodyPr/>
                    <a:lstStyle/>
                    <a:p>
                      <a:pPr algn="l"/>
                      <a:r>
                        <a:rPr lang="en-ZA" dirty="0" smtClean="0"/>
                        <a:t>Depression</a:t>
                      </a:r>
                      <a:endParaRPr lang="en-GB" dirty="0"/>
                    </a:p>
                  </a:txBody>
                  <a:tcPr/>
                </a:tc>
                <a:tc>
                  <a:txBody>
                    <a:bodyPr/>
                    <a:lstStyle/>
                    <a:p>
                      <a:pPr algn="ctr"/>
                      <a:endParaRPr lang="en-GB" dirty="0"/>
                    </a:p>
                  </a:txBody>
                  <a:tcPr>
                    <a:solidFill>
                      <a:schemeClr val="bg1">
                        <a:lumMod val="50000"/>
                      </a:schemeClr>
                    </a:solidFill>
                  </a:tcPr>
                </a:tc>
                <a:tc>
                  <a:txBody>
                    <a:bodyPr/>
                    <a:lstStyle/>
                    <a:p>
                      <a:pPr algn="ctr"/>
                      <a:r>
                        <a:rPr lang="en-ZA" dirty="0" smtClean="0"/>
                        <a:t>x</a:t>
                      </a:r>
                      <a:endParaRPr lang="en-GB" dirty="0"/>
                    </a:p>
                  </a:txBody>
                  <a:tcPr>
                    <a:solidFill>
                      <a:schemeClr val="accent1">
                        <a:lumMod val="20000"/>
                        <a:lumOff val="80000"/>
                      </a:schemeClr>
                    </a:solidFill>
                  </a:tcPr>
                </a:tc>
                <a:tc>
                  <a:txBody>
                    <a:bodyPr/>
                    <a:lstStyle/>
                    <a:p>
                      <a:pPr algn="ctr"/>
                      <a:r>
                        <a:rPr lang="en-ZA" dirty="0" smtClean="0"/>
                        <a:t>x</a:t>
                      </a:r>
                      <a:endParaRPr lang="en-GB" dirty="0"/>
                    </a:p>
                  </a:txBody>
                  <a:tcPr/>
                </a:tc>
              </a:tr>
              <a:tr h="367557">
                <a:tc>
                  <a:txBody>
                    <a:bodyPr/>
                    <a:lstStyle/>
                    <a:p>
                      <a:pPr algn="l"/>
                      <a:r>
                        <a:rPr lang="en-ZA" dirty="0" smtClean="0"/>
                        <a:t>Flat</a:t>
                      </a:r>
                      <a:endParaRPr lang="en-GB" dirty="0"/>
                    </a:p>
                  </a:txBody>
                  <a:tcPr/>
                </a:tc>
                <a:tc>
                  <a:txBody>
                    <a:bodyPr/>
                    <a:lstStyle/>
                    <a:p>
                      <a:pPr algn="ctr"/>
                      <a:endParaRPr lang="en-GB" dirty="0"/>
                    </a:p>
                  </a:txBody>
                  <a:tcPr>
                    <a:solidFill>
                      <a:schemeClr val="bg1">
                        <a:lumMod val="50000"/>
                      </a:schemeClr>
                    </a:solidFill>
                  </a:tcPr>
                </a:tc>
                <a:tc>
                  <a:txBody>
                    <a:bodyPr/>
                    <a:lstStyle/>
                    <a:p>
                      <a:pPr algn="ctr"/>
                      <a:r>
                        <a:rPr lang="en-ZA" dirty="0" smtClean="0"/>
                        <a:t>x</a:t>
                      </a:r>
                      <a:endParaRPr lang="en-GB" dirty="0"/>
                    </a:p>
                  </a:txBody>
                  <a:tcPr>
                    <a:solidFill>
                      <a:schemeClr val="accent1">
                        <a:lumMod val="20000"/>
                        <a:lumOff val="80000"/>
                      </a:schemeClr>
                    </a:solidFill>
                  </a:tcPr>
                </a:tc>
                <a:tc>
                  <a:txBody>
                    <a:bodyPr/>
                    <a:lstStyle/>
                    <a:p>
                      <a:pPr algn="ctr"/>
                      <a:r>
                        <a:rPr lang="en-ZA" dirty="0" smtClean="0"/>
                        <a:t>x</a:t>
                      </a:r>
                      <a:endParaRPr lang="en-GB" dirty="0"/>
                    </a:p>
                  </a:txBody>
                  <a:tcPr/>
                </a:tc>
              </a:tr>
            </a:tbl>
          </a:graphicData>
        </a:graphic>
      </p:graphicFrame>
      <p:sp>
        <p:nvSpPr>
          <p:cNvPr id="7" name="TextBox 6"/>
          <p:cNvSpPr txBox="1"/>
          <p:nvPr/>
        </p:nvSpPr>
        <p:spPr>
          <a:xfrm>
            <a:off x="4415382" y="608776"/>
            <a:ext cx="1644103" cy="461665"/>
          </a:xfrm>
          <a:prstGeom prst="rect">
            <a:avLst/>
          </a:prstGeom>
          <a:noFill/>
          <a:ln>
            <a:solidFill>
              <a:schemeClr val="accent1"/>
            </a:solidFill>
          </a:ln>
        </p:spPr>
        <p:txBody>
          <a:bodyPr wrap="square" rtlCol="0">
            <a:spAutoFit/>
          </a:bodyPr>
          <a:lstStyle/>
          <a:p>
            <a:pPr algn="ctr"/>
            <a:r>
              <a:rPr lang="en-ZA" b="1" dirty="0" smtClean="0">
                <a:solidFill>
                  <a:schemeClr val="tx2">
                    <a:lumMod val="60000"/>
                    <a:lumOff val="40000"/>
                  </a:schemeClr>
                </a:solidFill>
              </a:rPr>
              <a:t>Quantity</a:t>
            </a:r>
            <a:endParaRPr lang="en-GB" dirty="0"/>
          </a:p>
        </p:txBody>
      </p:sp>
      <p:sp>
        <p:nvSpPr>
          <p:cNvPr id="9" name="Rectangle 8">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xmlns="" id="{D2F84E0C-E16E-4241-AB20-166B197952F0}"/>
              </a:ext>
            </a:extLst>
          </p:cNvPr>
          <p:cNvSpPr txBox="1">
            <a:spLocks/>
          </p:cNvSpPr>
          <p:nvPr/>
        </p:nvSpPr>
        <p:spPr>
          <a:xfrm>
            <a:off x="-23768" y="0"/>
            <a:ext cx="9167768" cy="608776"/>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400" b="1" dirty="0" smtClean="0">
                <a:solidFill>
                  <a:schemeClr val="bg1"/>
                </a:solidFill>
              </a:rPr>
              <a:t>Wetland types &amp; RQOs</a:t>
            </a:r>
            <a:endParaRPr lang="en-GB" sz="2400" b="1" dirty="0">
              <a:solidFill>
                <a:schemeClr val="bg1"/>
              </a:solidFill>
            </a:endParaRPr>
          </a:p>
        </p:txBody>
      </p:sp>
      <p:cxnSp>
        <p:nvCxnSpPr>
          <p:cNvPr id="3" name="Straight Arrow Connector 2"/>
          <p:cNvCxnSpPr/>
          <p:nvPr/>
        </p:nvCxnSpPr>
        <p:spPr>
          <a:xfrm>
            <a:off x="4023361" y="5322483"/>
            <a:ext cx="0" cy="406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210560" y="5739958"/>
            <a:ext cx="1625601" cy="584775"/>
          </a:xfrm>
          <a:prstGeom prst="rect">
            <a:avLst/>
          </a:prstGeom>
          <a:noFill/>
        </p:spPr>
        <p:txBody>
          <a:bodyPr wrap="square" rtlCol="0">
            <a:spAutoFit/>
          </a:bodyPr>
          <a:lstStyle/>
          <a:p>
            <a:pPr algn="ctr"/>
            <a:r>
              <a:rPr lang="en-ZA" sz="1600" dirty="0" smtClean="0"/>
              <a:t>Maintain high flow events</a:t>
            </a:r>
            <a:endParaRPr lang="en-GB" sz="1600" dirty="0"/>
          </a:p>
        </p:txBody>
      </p:sp>
      <p:sp>
        <p:nvSpPr>
          <p:cNvPr id="11" name="TextBox 10"/>
          <p:cNvSpPr txBox="1"/>
          <p:nvPr/>
        </p:nvSpPr>
        <p:spPr>
          <a:xfrm>
            <a:off x="6380387" y="5658816"/>
            <a:ext cx="1483359" cy="584775"/>
          </a:xfrm>
          <a:prstGeom prst="rect">
            <a:avLst/>
          </a:prstGeom>
          <a:noFill/>
        </p:spPr>
        <p:txBody>
          <a:bodyPr wrap="square" rtlCol="0">
            <a:spAutoFit/>
          </a:bodyPr>
          <a:lstStyle/>
          <a:p>
            <a:pPr algn="ctr"/>
            <a:r>
              <a:rPr lang="en-ZA" sz="1600" dirty="0" smtClean="0"/>
              <a:t>Maintain water levels</a:t>
            </a:r>
            <a:endParaRPr lang="en-GB" sz="1600" dirty="0"/>
          </a:p>
        </p:txBody>
      </p:sp>
      <p:sp>
        <p:nvSpPr>
          <p:cNvPr id="8" name="Right Brace 7"/>
          <p:cNvSpPr/>
          <p:nvPr/>
        </p:nvSpPr>
        <p:spPr>
          <a:xfrm rot="5400000">
            <a:off x="6953701" y="3602096"/>
            <a:ext cx="254442" cy="371736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3" name="Rectangle 12"/>
          <p:cNvSpPr/>
          <p:nvPr/>
        </p:nvSpPr>
        <p:spPr>
          <a:xfrm>
            <a:off x="3631339" y="1372531"/>
            <a:ext cx="784043" cy="338554"/>
          </a:xfrm>
          <a:prstGeom prst="rect">
            <a:avLst/>
          </a:prstGeom>
        </p:spPr>
        <p:txBody>
          <a:bodyPr wrap="square">
            <a:spAutoFit/>
          </a:bodyPr>
          <a:lstStyle/>
          <a:p>
            <a:r>
              <a:rPr lang="en-ZA" sz="1600" dirty="0" smtClean="0"/>
              <a:t>Flow</a:t>
            </a:r>
            <a:endParaRPr lang="en-GB" sz="1600" dirty="0"/>
          </a:p>
        </p:txBody>
      </p:sp>
      <p:sp>
        <p:nvSpPr>
          <p:cNvPr id="14" name="Rectangle 13"/>
          <p:cNvSpPr/>
          <p:nvPr/>
        </p:nvSpPr>
        <p:spPr>
          <a:xfrm>
            <a:off x="5537894" y="1372531"/>
            <a:ext cx="2823593" cy="338554"/>
          </a:xfrm>
          <a:prstGeom prst="rect">
            <a:avLst/>
          </a:prstGeom>
        </p:spPr>
        <p:txBody>
          <a:bodyPr wrap="none">
            <a:spAutoFit/>
          </a:bodyPr>
          <a:lstStyle/>
          <a:p>
            <a:r>
              <a:rPr lang="en-ZA" sz="1600" dirty="0"/>
              <a:t>Water retention &amp; distribution</a:t>
            </a:r>
            <a:endParaRPr lang="en-GB" sz="1600" dirty="0"/>
          </a:p>
        </p:txBody>
      </p:sp>
      <p:cxnSp>
        <p:nvCxnSpPr>
          <p:cNvPr id="16" name="Elbow Connector 15"/>
          <p:cNvCxnSpPr>
            <a:stCxn id="7" idx="2"/>
            <a:endCxn id="13" idx="0"/>
          </p:cNvCxnSpPr>
          <p:nvPr/>
        </p:nvCxnSpPr>
        <p:spPr>
          <a:xfrm rot="5400000">
            <a:off x="4479353" y="614450"/>
            <a:ext cx="302090" cy="1214073"/>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7" idx="2"/>
            <a:endCxn id="14" idx="0"/>
          </p:cNvCxnSpPr>
          <p:nvPr/>
        </p:nvCxnSpPr>
        <p:spPr>
          <a:xfrm rot="16200000" flipH="1">
            <a:off x="5942517" y="365357"/>
            <a:ext cx="302090" cy="171225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3145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712" y="3689333"/>
            <a:ext cx="2064000" cy="3168667"/>
          </a:xfrm>
          <a:prstGeom prst="rect">
            <a:avLst/>
          </a:prstGeom>
        </p:spPr>
      </p:pic>
      <p:pic>
        <p:nvPicPr>
          <p:cNvPr id="7" name="Picture 6"/>
          <p:cNvPicPr>
            <a:picLocks noChangeAspect="1"/>
          </p:cNvPicPr>
          <p:nvPr/>
        </p:nvPicPr>
        <p:blipFill>
          <a:blip r:embed="rId3"/>
          <a:stretch>
            <a:fillRect/>
          </a:stretch>
        </p:blipFill>
        <p:spPr>
          <a:xfrm>
            <a:off x="-54248" y="540000"/>
            <a:ext cx="2141400" cy="3252734"/>
          </a:xfrm>
          <a:prstGeom prst="rect">
            <a:avLst/>
          </a:prstGeom>
        </p:spPr>
      </p:pic>
      <p:pic>
        <p:nvPicPr>
          <p:cNvPr id="4" name="Picture 3"/>
          <p:cNvPicPr>
            <a:picLocks noChangeAspect="1"/>
          </p:cNvPicPr>
          <p:nvPr/>
        </p:nvPicPr>
        <p:blipFill>
          <a:blip r:embed="rId4"/>
          <a:stretch>
            <a:fillRect/>
          </a:stretch>
        </p:blipFill>
        <p:spPr>
          <a:xfrm>
            <a:off x="2104392" y="2266902"/>
            <a:ext cx="7090407" cy="4580435"/>
          </a:xfrm>
          <a:prstGeom prst="rect">
            <a:avLst/>
          </a:prstGeom>
        </p:spPr>
      </p:pic>
      <p:sp>
        <p:nvSpPr>
          <p:cNvPr id="5" name="Rectangle 4">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xmlns="" id="{D2F84E0C-E16E-4241-AB20-166B197952F0}"/>
              </a:ext>
            </a:extLst>
          </p:cNvPr>
          <p:cNvSpPr txBox="1">
            <a:spLocks/>
          </p:cNvSpPr>
          <p:nvPr/>
        </p:nvSpPr>
        <p:spPr>
          <a:xfrm>
            <a:off x="-23768" y="0"/>
            <a:ext cx="9167768" cy="608776"/>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400" b="1" dirty="0" smtClean="0">
                <a:solidFill>
                  <a:schemeClr val="bg1"/>
                </a:solidFill>
              </a:rPr>
              <a:t>Wetland types &amp; RQOs</a:t>
            </a:r>
            <a:endParaRPr lang="en-GB" sz="2400" b="1" dirty="0">
              <a:solidFill>
                <a:schemeClr val="bg1"/>
              </a:solidFill>
            </a:endParaRPr>
          </a:p>
        </p:txBody>
      </p:sp>
      <p:sp>
        <p:nvSpPr>
          <p:cNvPr id="9" name="TextBox 8"/>
          <p:cNvSpPr txBox="1"/>
          <p:nvPr/>
        </p:nvSpPr>
        <p:spPr>
          <a:xfrm>
            <a:off x="6936568" y="6478005"/>
            <a:ext cx="1471621" cy="369332"/>
          </a:xfrm>
          <a:prstGeom prst="rect">
            <a:avLst/>
          </a:prstGeom>
          <a:noFill/>
        </p:spPr>
        <p:txBody>
          <a:bodyPr wrap="none" rtlCol="0">
            <a:spAutoFit/>
          </a:bodyPr>
          <a:lstStyle/>
          <a:p>
            <a:r>
              <a:rPr lang="en-ZA" sz="1800" i="1" dirty="0" smtClean="0"/>
              <a:t>DWAF, 2009</a:t>
            </a:r>
            <a:endParaRPr lang="en-GB" sz="1800" i="1" dirty="0"/>
          </a:p>
        </p:txBody>
      </p:sp>
      <p:sp>
        <p:nvSpPr>
          <p:cNvPr id="10" name="TextBox 9"/>
          <p:cNvSpPr txBox="1"/>
          <p:nvPr/>
        </p:nvSpPr>
        <p:spPr>
          <a:xfrm>
            <a:off x="2763612" y="775445"/>
            <a:ext cx="3616775" cy="823434"/>
          </a:xfrm>
          <a:prstGeom prst="rect">
            <a:avLst/>
          </a:prstGeom>
          <a:noFill/>
          <a:ln>
            <a:solidFill>
              <a:schemeClr val="accent1"/>
            </a:solidFill>
          </a:ln>
        </p:spPr>
        <p:txBody>
          <a:bodyPr wrap="square" rtlCol="0">
            <a:spAutoFit/>
          </a:bodyPr>
          <a:lstStyle/>
          <a:p>
            <a:r>
              <a:rPr lang="en-ZA" b="1" dirty="0" smtClean="0">
                <a:solidFill>
                  <a:schemeClr val="tx2">
                    <a:lumMod val="60000"/>
                    <a:lumOff val="40000"/>
                  </a:schemeClr>
                </a:solidFill>
              </a:rPr>
              <a:t>Quantity</a:t>
            </a:r>
            <a:r>
              <a:rPr lang="en-ZA" dirty="0" smtClean="0"/>
              <a:t>: Flow/Water retention &amp; distribution</a:t>
            </a:r>
            <a:endParaRPr lang="en-GB" dirty="0"/>
          </a:p>
        </p:txBody>
      </p:sp>
    </p:spTree>
    <p:extLst>
      <p:ext uri="{BB962C8B-B14F-4D97-AF65-F5344CB8AC3E}">
        <p14:creationId xmlns:p14="http://schemas.microsoft.com/office/powerpoint/2010/main" val="974858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57" y="540000"/>
            <a:ext cx="4537469" cy="3317834"/>
          </a:xfrm>
          <a:prstGeom prst="rect">
            <a:avLst/>
          </a:prstGeom>
        </p:spPr>
      </p:pic>
      <p:sp>
        <p:nvSpPr>
          <p:cNvPr id="16" name="Rectangle 1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xmlns="" id="{D2F84E0C-E16E-4241-AB20-166B197952F0}"/>
              </a:ext>
            </a:extLst>
          </p:cNvPr>
          <p:cNvSpPr txBox="1">
            <a:spLocks/>
          </p:cNvSpPr>
          <p:nvPr/>
        </p:nvSpPr>
        <p:spPr>
          <a:xfrm>
            <a:off x="-38314" y="0"/>
            <a:ext cx="9182314" cy="51021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Wetlands: FLOODPLAINS</a:t>
            </a:r>
            <a:endParaRPr lang="en-GB" sz="2400" b="1" dirty="0">
              <a:solidFill>
                <a:schemeClr val="bg1"/>
              </a:solidFill>
            </a:endParaRPr>
          </a:p>
        </p:txBody>
      </p:sp>
      <p:sp>
        <p:nvSpPr>
          <p:cNvPr id="3" name="Rectangle 2"/>
          <p:cNvSpPr/>
          <p:nvPr/>
        </p:nvSpPr>
        <p:spPr>
          <a:xfrm>
            <a:off x="2026941" y="3880824"/>
            <a:ext cx="7005299" cy="2234458"/>
          </a:xfrm>
          <a:prstGeom prst="rect">
            <a:avLst/>
          </a:prstGeom>
        </p:spPr>
        <p:txBody>
          <a:bodyPr wrap="square">
            <a:spAutoFit/>
          </a:bodyPr>
          <a:lstStyle/>
          <a:p>
            <a:pPr marL="1200150" lvl="1"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Generally </a:t>
            </a:r>
            <a:r>
              <a:rPr lang="en-ZA" sz="1200" dirty="0">
                <a:ea typeface="Arial" panose="020B0604020202020204" pitchFamily="34" charset="0"/>
              </a:rPr>
              <a:t>receive most water during high flow events when waters overtop the streambank. </a:t>
            </a:r>
            <a:endParaRPr lang="en-ZA" sz="1200" dirty="0" smtClean="0">
              <a:ea typeface="Arial" panose="020B0604020202020204" pitchFamily="34" charset="0"/>
            </a:endParaRPr>
          </a:p>
          <a:p>
            <a:pPr marL="1200150" lvl="1"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NB flood </a:t>
            </a:r>
            <a:r>
              <a:rPr lang="en-ZA" sz="1200" dirty="0">
                <a:ea typeface="Arial" panose="020B0604020202020204" pitchFamily="34" charset="0"/>
              </a:rPr>
              <a:t>attenuation because of the nature of vegetation and topographic setting. </a:t>
            </a:r>
            <a:r>
              <a:rPr lang="en-ZA" sz="1200" dirty="0" smtClean="0">
                <a:ea typeface="Arial" panose="020B0604020202020204" pitchFamily="34" charset="0"/>
              </a:rPr>
              <a:t>Flood </a:t>
            </a:r>
            <a:r>
              <a:rPr lang="en-ZA" sz="1200" dirty="0">
                <a:ea typeface="Arial" panose="020B0604020202020204" pitchFamily="34" charset="0"/>
              </a:rPr>
              <a:t>attenuation is likely to be high early in the season until the floodplain soils are saturated, whilst in the late season flood attenuation is </a:t>
            </a:r>
            <a:r>
              <a:rPr lang="en-ZA" sz="1200" dirty="0" smtClean="0">
                <a:ea typeface="Arial" panose="020B0604020202020204" pitchFamily="34" charset="0"/>
              </a:rPr>
              <a:t>reduced. </a:t>
            </a:r>
          </a:p>
          <a:p>
            <a:pPr marL="1200150" lvl="1"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As </a:t>
            </a:r>
            <a:r>
              <a:rPr lang="en-ZA" sz="1200" dirty="0">
                <a:ea typeface="Arial" panose="020B0604020202020204" pitchFamily="34" charset="0"/>
              </a:rPr>
              <a:t>flood waters overtop streambanks the waters drop sediments, and nutrient bound sediments, which are left behind to accumulate. </a:t>
            </a:r>
            <a:endParaRPr lang="en-ZA" sz="1200" dirty="0" smtClean="0">
              <a:ea typeface="Arial" panose="020B0604020202020204" pitchFamily="34" charset="0"/>
            </a:endParaRPr>
          </a:p>
          <a:p>
            <a:pPr marL="1200150" lvl="1"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The </a:t>
            </a:r>
            <a:r>
              <a:rPr lang="en-ZA" sz="1200" dirty="0">
                <a:ea typeface="Arial" panose="020B0604020202020204" pitchFamily="34" charset="0"/>
              </a:rPr>
              <a:t>nature of clayey soils in floodplains means that soils retain water, thus limiting contribution to streamflow and groundwater recharge. </a:t>
            </a:r>
            <a:endParaRPr lang="en-ZA" sz="1200" dirty="0" smtClean="0">
              <a:ea typeface="Arial" panose="020B0604020202020204" pitchFamily="34" charset="0"/>
            </a:endParaRPr>
          </a:p>
        </p:txBody>
      </p:sp>
      <p:sp>
        <p:nvSpPr>
          <p:cNvPr id="2" name="Rectangle 1"/>
          <p:cNvSpPr/>
          <p:nvPr/>
        </p:nvSpPr>
        <p:spPr>
          <a:xfrm>
            <a:off x="5572461" y="2538805"/>
            <a:ext cx="2485017" cy="763793"/>
          </a:xfrm>
          <a:prstGeom prst="rect">
            <a:avLst/>
          </a:prstGeom>
          <a:pattFill prst="pct20">
            <a:fgClr>
              <a:srgbClr val="FF0000"/>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ight Arrow 4"/>
          <p:cNvSpPr/>
          <p:nvPr/>
        </p:nvSpPr>
        <p:spPr>
          <a:xfrm>
            <a:off x="4971134" y="2005279"/>
            <a:ext cx="677731" cy="38727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ight Arrow 8"/>
          <p:cNvSpPr/>
          <p:nvPr/>
        </p:nvSpPr>
        <p:spPr>
          <a:xfrm>
            <a:off x="7971284" y="1955007"/>
            <a:ext cx="677731" cy="38727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5566057" y="1053227"/>
            <a:ext cx="2485017" cy="763793"/>
          </a:xfrm>
          <a:prstGeom prst="rect">
            <a:avLst/>
          </a:prstGeom>
          <a:pattFill prst="pct20">
            <a:fgClr>
              <a:srgbClr val="FF0000"/>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ight Arrow 10"/>
          <p:cNvSpPr/>
          <p:nvPr/>
        </p:nvSpPr>
        <p:spPr>
          <a:xfrm>
            <a:off x="6465211" y="1984275"/>
            <a:ext cx="677731" cy="38727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V="1">
            <a:off x="6045798" y="1527934"/>
            <a:ext cx="0" cy="456341"/>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501667" y="1527933"/>
            <a:ext cx="0" cy="456341"/>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6804076" y="1527934"/>
            <a:ext cx="0" cy="456341"/>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045798" y="2392554"/>
            <a:ext cx="0" cy="528147"/>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804076" y="2447623"/>
            <a:ext cx="0" cy="528147"/>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501667" y="2447622"/>
            <a:ext cx="0" cy="528147"/>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233491" y="4606066"/>
            <a:ext cx="2485017" cy="763793"/>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Freeform 26"/>
          <p:cNvSpPr/>
          <p:nvPr/>
        </p:nvSpPr>
        <p:spPr>
          <a:xfrm>
            <a:off x="325120" y="401320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Freeform 27"/>
          <p:cNvSpPr/>
          <p:nvPr/>
        </p:nvSpPr>
        <p:spPr>
          <a:xfrm>
            <a:off x="660799" y="3999753"/>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Freeform 28"/>
          <p:cNvSpPr/>
          <p:nvPr/>
        </p:nvSpPr>
        <p:spPr>
          <a:xfrm>
            <a:off x="1782891" y="3960054"/>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reeform 29"/>
          <p:cNvSpPr/>
          <p:nvPr/>
        </p:nvSpPr>
        <p:spPr>
          <a:xfrm>
            <a:off x="1066791" y="3986627"/>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Freeform 30"/>
          <p:cNvSpPr/>
          <p:nvPr/>
        </p:nvSpPr>
        <p:spPr>
          <a:xfrm>
            <a:off x="1446433" y="397318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233491" y="5345379"/>
            <a:ext cx="2485017" cy="191821"/>
          </a:xfrm>
          <a:prstGeom prst="rect">
            <a:avLst/>
          </a:prstGeom>
          <a:pattFill prst="zigZag">
            <a:fgClr>
              <a:schemeClr val="bg1"/>
            </a:fgClr>
            <a:bgClr>
              <a:schemeClr val="accent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TextBox 32"/>
          <p:cNvSpPr txBox="1"/>
          <p:nvPr/>
        </p:nvSpPr>
        <p:spPr>
          <a:xfrm>
            <a:off x="4580297" y="1459069"/>
            <a:ext cx="917847" cy="523220"/>
          </a:xfrm>
          <a:prstGeom prst="rect">
            <a:avLst/>
          </a:prstGeom>
          <a:noFill/>
        </p:spPr>
        <p:txBody>
          <a:bodyPr wrap="square" rtlCol="0">
            <a:spAutoFit/>
          </a:bodyPr>
          <a:lstStyle/>
          <a:p>
            <a:r>
              <a:rPr lang="en-ZA" sz="1400" dirty="0" smtClean="0">
                <a:solidFill>
                  <a:schemeClr val="accent1"/>
                </a:solidFill>
              </a:rPr>
              <a:t>High flow event</a:t>
            </a:r>
            <a:endParaRPr lang="en-GB" sz="1400" dirty="0">
              <a:solidFill>
                <a:schemeClr val="accent1"/>
              </a:solidFill>
            </a:endParaRPr>
          </a:p>
        </p:txBody>
      </p:sp>
      <p:sp>
        <p:nvSpPr>
          <p:cNvPr id="34" name="TextBox 33"/>
          <p:cNvSpPr txBox="1"/>
          <p:nvPr/>
        </p:nvSpPr>
        <p:spPr>
          <a:xfrm>
            <a:off x="5435396" y="636511"/>
            <a:ext cx="2874753" cy="307777"/>
          </a:xfrm>
          <a:prstGeom prst="rect">
            <a:avLst/>
          </a:prstGeom>
          <a:noFill/>
        </p:spPr>
        <p:txBody>
          <a:bodyPr wrap="square" rtlCol="0">
            <a:spAutoFit/>
          </a:bodyPr>
          <a:lstStyle/>
          <a:p>
            <a:r>
              <a:rPr lang="en-ZA" sz="1400" dirty="0" smtClean="0">
                <a:solidFill>
                  <a:srgbClr val="FF0000"/>
                </a:solidFill>
              </a:rPr>
              <a:t>Movement of flood longitudinally</a:t>
            </a:r>
            <a:endParaRPr lang="en-GB" sz="1400" dirty="0">
              <a:solidFill>
                <a:srgbClr val="FF0000"/>
              </a:solidFill>
            </a:endParaRPr>
          </a:p>
        </p:txBody>
      </p:sp>
      <p:cxnSp>
        <p:nvCxnSpPr>
          <p:cNvPr id="37" name="Straight Arrow Connector 36"/>
          <p:cNvCxnSpPr/>
          <p:nvPr/>
        </p:nvCxnSpPr>
        <p:spPr>
          <a:xfrm flipV="1">
            <a:off x="457200" y="5138194"/>
            <a:ext cx="0" cy="2071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07920" y="5138193"/>
            <a:ext cx="0" cy="2071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690483" y="5162674"/>
            <a:ext cx="0" cy="2071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Freeform 40"/>
          <p:cNvSpPr/>
          <p:nvPr/>
        </p:nvSpPr>
        <p:spPr>
          <a:xfrm>
            <a:off x="5724545" y="1225944"/>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Freeform 42"/>
          <p:cNvSpPr/>
          <p:nvPr/>
        </p:nvSpPr>
        <p:spPr>
          <a:xfrm>
            <a:off x="6200563" y="108225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Freeform 43"/>
          <p:cNvSpPr/>
          <p:nvPr/>
        </p:nvSpPr>
        <p:spPr>
          <a:xfrm>
            <a:off x="7004216" y="1261276"/>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Freeform 44"/>
          <p:cNvSpPr/>
          <p:nvPr/>
        </p:nvSpPr>
        <p:spPr>
          <a:xfrm>
            <a:off x="5679170" y="2656363"/>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Freeform 45"/>
          <p:cNvSpPr/>
          <p:nvPr/>
        </p:nvSpPr>
        <p:spPr>
          <a:xfrm>
            <a:off x="6313151" y="268735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Freeform 46"/>
          <p:cNvSpPr/>
          <p:nvPr/>
        </p:nvSpPr>
        <p:spPr>
          <a:xfrm>
            <a:off x="7010741" y="2567487"/>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Freeform 47"/>
          <p:cNvSpPr/>
          <p:nvPr/>
        </p:nvSpPr>
        <p:spPr>
          <a:xfrm>
            <a:off x="7610534" y="287463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Freeform 48"/>
          <p:cNvSpPr/>
          <p:nvPr/>
        </p:nvSpPr>
        <p:spPr>
          <a:xfrm>
            <a:off x="7501667" y="111322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TextBox 49"/>
          <p:cNvSpPr txBox="1"/>
          <p:nvPr/>
        </p:nvSpPr>
        <p:spPr>
          <a:xfrm>
            <a:off x="150544" y="5730310"/>
            <a:ext cx="2874753" cy="523220"/>
          </a:xfrm>
          <a:prstGeom prst="rect">
            <a:avLst/>
          </a:prstGeom>
          <a:noFill/>
        </p:spPr>
        <p:txBody>
          <a:bodyPr wrap="square" rtlCol="0">
            <a:spAutoFit/>
          </a:bodyPr>
          <a:lstStyle/>
          <a:p>
            <a:r>
              <a:rPr lang="en-ZA" sz="1400" dirty="0" smtClean="0">
                <a:solidFill>
                  <a:schemeClr val="accent1"/>
                </a:solidFill>
              </a:rPr>
              <a:t>Limited infiltration/groundwater inflow (</a:t>
            </a:r>
            <a:r>
              <a:rPr lang="en-ZA" sz="1400" dirty="0" err="1" smtClean="0">
                <a:solidFill>
                  <a:schemeClr val="accent1"/>
                </a:solidFill>
              </a:rPr>
              <a:t>Baseflow</a:t>
            </a:r>
            <a:r>
              <a:rPr lang="en-ZA" sz="1400" dirty="0" smtClean="0">
                <a:solidFill>
                  <a:schemeClr val="accent1"/>
                </a:solidFill>
              </a:rPr>
              <a:t>)</a:t>
            </a:r>
            <a:endParaRPr lang="en-GB" sz="1400" dirty="0">
              <a:solidFill>
                <a:schemeClr val="accent1"/>
              </a:solidFill>
            </a:endParaRPr>
          </a:p>
        </p:txBody>
      </p:sp>
      <p:cxnSp>
        <p:nvCxnSpPr>
          <p:cNvPr id="51" name="Straight Arrow Connector 50"/>
          <p:cNvCxnSpPr/>
          <p:nvPr/>
        </p:nvCxnSpPr>
        <p:spPr>
          <a:xfrm>
            <a:off x="599440" y="5131244"/>
            <a:ext cx="0" cy="2325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782891" y="5171586"/>
            <a:ext cx="0" cy="2325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2509520" y="5173103"/>
            <a:ext cx="0" cy="2325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38314" y="3536341"/>
            <a:ext cx="1418978" cy="307777"/>
          </a:xfrm>
          <a:prstGeom prst="rect">
            <a:avLst/>
          </a:prstGeom>
          <a:noFill/>
        </p:spPr>
        <p:txBody>
          <a:bodyPr wrap="none" rtlCol="0">
            <a:spAutoFit/>
          </a:bodyPr>
          <a:lstStyle/>
          <a:p>
            <a:r>
              <a:rPr lang="en-ZA" sz="1400" i="1" dirty="0" err="1" smtClean="0"/>
              <a:t>Ollis</a:t>
            </a:r>
            <a:r>
              <a:rPr lang="en-ZA" sz="1400" i="1" dirty="0" smtClean="0"/>
              <a:t> et al. 2013</a:t>
            </a:r>
            <a:endParaRPr lang="en-GB" sz="1400" i="1" dirty="0"/>
          </a:p>
        </p:txBody>
      </p:sp>
      <p:sp>
        <p:nvSpPr>
          <p:cNvPr id="42" name="TextBox 41"/>
          <p:cNvSpPr txBox="1"/>
          <p:nvPr/>
        </p:nvSpPr>
        <p:spPr>
          <a:xfrm>
            <a:off x="8067618" y="1139837"/>
            <a:ext cx="981935" cy="461665"/>
          </a:xfrm>
          <a:prstGeom prst="rect">
            <a:avLst/>
          </a:prstGeom>
          <a:noFill/>
        </p:spPr>
        <p:txBody>
          <a:bodyPr wrap="square" rtlCol="0">
            <a:spAutoFit/>
          </a:bodyPr>
          <a:lstStyle/>
          <a:p>
            <a:r>
              <a:rPr lang="en-ZA" sz="1200" dirty="0" smtClean="0">
                <a:solidFill>
                  <a:schemeClr val="accent1"/>
                </a:solidFill>
              </a:rPr>
              <a:t>Deposition of sediment</a:t>
            </a:r>
            <a:endParaRPr lang="en-GB" sz="1200" dirty="0">
              <a:solidFill>
                <a:schemeClr val="accent1"/>
              </a:solidFill>
            </a:endParaRPr>
          </a:p>
        </p:txBody>
      </p:sp>
    </p:spTree>
    <p:extLst>
      <p:ext uri="{BB962C8B-B14F-4D97-AF65-F5344CB8AC3E}">
        <p14:creationId xmlns:p14="http://schemas.microsoft.com/office/powerpoint/2010/main" val="3668051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57" y="540000"/>
            <a:ext cx="4537469" cy="3317834"/>
          </a:xfrm>
          <a:prstGeom prst="rect">
            <a:avLst/>
          </a:prstGeom>
        </p:spPr>
      </p:pic>
      <p:sp>
        <p:nvSpPr>
          <p:cNvPr id="16" name="Rectangle 1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2026941" y="4054357"/>
            <a:ext cx="7005299" cy="2099036"/>
          </a:xfrm>
          <a:prstGeom prst="rect">
            <a:avLst/>
          </a:prstGeom>
        </p:spPr>
        <p:txBody>
          <a:bodyPr wrap="square">
            <a:spAutoFit/>
          </a:bodyPr>
          <a:lstStyle/>
          <a:p>
            <a:pPr marL="1200150" lvl="1"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Consumptive usage impacts will be reduction of high flow events, which will reduce saturation of vegetation (i.e. Dams/abstraction)</a:t>
            </a:r>
          </a:p>
          <a:p>
            <a:pPr marL="1200150" lvl="1"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Channel straightening and infilling through wetland “reclamation” also reduce functioning.</a:t>
            </a:r>
          </a:p>
          <a:p>
            <a:pPr marL="1200150" lvl="1"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Floodplain wetlands are generally resilient to changes in sediment inputs as the system is dominated by fluvial processes.</a:t>
            </a:r>
          </a:p>
          <a:p>
            <a:pPr marL="1200150" lvl="1"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Main impact of erosion is changing the natural dynamic.</a:t>
            </a:r>
          </a:p>
          <a:p>
            <a:pPr marL="1200150" lvl="1" indent="-285750" algn="just">
              <a:lnSpc>
                <a:spcPct val="115000"/>
              </a:lnSpc>
              <a:spcBef>
                <a:spcPts val="600"/>
              </a:spcBef>
              <a:spcAft>
                <a:spcPts val="0"/>
              </a:spcAft>
              <a:buFont typeface="Arial" panose="020B0604020202020204" pitchFamily="34" charset="0"/>
              <a:buChar char="•"/>
            </a:pPr>
            <a:endParaRPr lang="en-ZA" sz="1200" dirty="0" smtClean="0">
              <a:ea typeface="Arial" panose="020B0604020202020204" pitchFamily="34" charset="0"/>
            </a:endParaRPr>
          </a:p>
        </p:txBody>
      </p:sp>
      <p:sp>
        <p:nvSpPr>
          <p:cNvPr id="2" name="Rectangle 1"/>
          <p:cNvSpPr/>
          <p:nvPr/>
        </p:nvSpPr>
        <p:spPr>
          <a:xfrm>
            <a:off x="5572461" y="2538805"/>
            <a:ext cx="2485017" cy="763793"/>
          </a:xfrm>
          <a:prstGeom prst="rect">
            <a:avLst/>
          </a:prstGeom>
          <a:pattFill prst="pct20">
            <a:fgClr>
              <a:srgbClr val="FF0000"/>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ight Arrow 4"/>
          <p:cNvSpPr/>
          <p:nvPr/>
        </p:nvSpPr>
        <p:spPr>
          <a:xfrm>
            <a:off x="4971134" y="2005279"/>
            <a:ext cx="677731" cy="38727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ight Arrow 8"/>
          <p:cNvSpPr/>
          <p:nvPr/>
        </p:nvSpPr>
        <p:spPr>
          <a:xfrm>
            <a:off x="7971284" y="1955007"/>
            <a:ext cx="677731" cy="38727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5566057" y="1053227"/>
            <a:ext cx="2485017" cy="763793"/>
          </a:xfrm>
          <a:prstGeom prst="rect">
            <a:avLst/>
          </a:prstGeom>
          <a:pattFill prst="pct20">
            <a:fgClr>
              <a:srgbClr val="FF0000"/>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ight Arrow 10"/>
          <p:cNvSpPr/>
          <p:nvPr/>
        </p:nvSpPr>
        <p:spPr>
          <a:xfrm>
            <a:off x="6465211" y="1984275"/>
            <a:ext cx="677731" cy="38727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V="1">
            <a:off x="6045798" y="1527934"/>
            <a:ext cx="0" cy="456341"/>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501667" y="1527933"/>
            <a:ext cx="0" cy="456341"/>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6804076" y="1527934"/>
            <a:ext cx="0" cy="456341"/>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045798" y="2392554"/>
            <a:ext cx="0" cy="528147"/>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804076" y="2447623"/>
            <a:ext cx="0" cy="528147"/>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501667" y="2447622"/>
            <a:ext cx="0" cy="528147"/>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233491" y="4606066"/>
            <a:ext cx="2485017" cy="763793"/>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Freeform 26"/>
          <p:cNvSpPr/>
          <p:nvPr/>
        </p:nvSpPr>
        <p:spPr>
          <a:xfrm>
            <a:off x="325120" y="401320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Freeform 27"/>
          <p:cNvSpPr/>
          <p:nvPr/>
        </p:nvSpPr>
        <p:spPr>
          <a:xfrm>
            <a:off x="660799" y="3999753"/>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Freeform 28"/>
          <p:cNvSpPr/>
          <p:nvPr/>
        </p:nvSpPr>
        <p:spPr>
          <a:xfrm>
            <a:off x="1782891" y="3960054"/>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reeform 29"/>
          <p:cNvSpPr/>
          <p:nvPr/>
        </p:nvSpPr>
        <p:spPr>
          <a:xfrm>
            <a:off x="1066791" y="3986627"/>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Freeform 30"/>
          <p:cNvSpPr/>
          <p:nvPr/>
        </p:nvSpPr>
        <p:spPr>
          <a:xfrm>
            <a:off x="1446433" y="397318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233491" y="5345379"/>
            <a:ext cx="2485017" cy="191821"/>
          </a:xfrm>
          <a:prstGeom prst="rect">
            <a:avLst/>
          </a:prstGeom>
          <a:pattFill prst="zigZag">
            <a:fgClr>
              <a:schemeClr val="bg1"/>
            </a:fgClr>
            <a:bgClr>
              <a:schemeClr val="accent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TextBox 32"/>
          <p:cNvSpPr txBox="1"/>
          <p:nvPr/>
        </p:nvSpPr>
        <p:spPr>
          <a:xfrm>
            <a:off x="4580297" y="1459069"/>
            <a:ext cx="917847" cy="523220"/>
          </a:xfrm>
          <a:prstGeom prst="rect">
            <a:avLst/>
          </a:prstGeom>
          <a:noFill/>
        </p:spPr>
        <p:txBody>
          <a:bodyPr wrap="square" rtlCol="0">
            <a:spAutoFit/>
          </a:bodyPr>
          <a:lstStyle/>
          <a:p>
            <a:r>
              <a:rPr lang="en-ZA" sz="1400" dirty="0" smtClean="0">
                <a:solidFill>
                  <a:schemeClr val="accent1"/>
                </a:solidFill>
              </a:rPr>
              <a:t>High flow event</a:t>
            </a:r>
            <a:endParaRPr lang="en-GB" sz="1400" dirty="0">
              <a:solidFill>
                <a:schemeClr val="accent1"/>
              </a:solidFill>
            </a:endParaRPr>
          </a:p>
        </p:txBody>
      </p:sp>
      <p:sp>
        <p:nvSpPr>
          <p:cNvPr id="34" name="TextBox 33"/>
          <p:cNvSpPr txBox="1"/>
          <p:nvPr/>
        </p:nvSpPr>
        <p:spPr>
          <a:xfrm>
            <a:off x="5435396" y="636511"/>
            <a:ext cx="2874753" cy="307777"/>
          </a:xfrm>
          <a:prstGeom prst="rect">
            <a:avLst/>
          </a:prstGeom>
          <a:noFill/>
        </p:spPr>
        <p:txBody>
          <a:bodyPr wrap="square" rtlCol="0">
            <a:spAutoFit/>
          </a:bodyPr>
          <a:lstStyle/>
          <a:p>
            <a:r>
              <a:rPr lang="en-ZA" sz="1400" dirty="0" smtClean="0">
                <a:solidFill>
                  <a:srgbClr val="FF0000"/>
                </a:solidFill>
              </a:rPr>
              <a:t>Movement of flood longitudinally</a:t>
            </a:r>
            <a:endParaRPr lang="en-GB" sz="1400" dirty="0">
              <a:solidFill>
                <a:srgbClr val="FF0000"/>
              </a:solidFill>
            </a:endParaRPr>
          </a:p>
        </p:txBody>
      </p:sp>
      <p:cxnSp>
        <p:nvCxnSpPr>
          <p:cNvPr id="37" name="Straight Arrow Connector 36"/>
          <p:cNvCxnSpPr/>
          <p:nvPr/>
        </p:nvCxnSpPr>
        <p:spPr>
          <a:xfrm flipV="1">
            <a:off x="457200" y="5138194"/>
            <a:ext cx="0" cy="2071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07920" y="5138193"/>
            <a:ext cx="0" cy="2071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690483" y="5162674"/>
            <a:ext cx="0" cy="2071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Freeform 40"/>
          <p:cNvSpPr/>
          <p:nvPr/>
        </p:nvSpPr>
        <p:spPr>
          <a:xfrm>
            <a:off x="5724545" y="1225944"/>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Freeform 42"/>
          <p:cNvSpPr/>
          <p:nvPr/>
        </p:nvSpPr>
        <p:spPr>
          <a:xfrm>
            <a:off x="6200563" y="108225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Freeform 43"/>
          <p:cNvSpPr/>
          <p:nvPr/>
        </p:nvSpPr>
        <p:spPr>
          <a:xfrm>
            <a:off x="7004216" y="1261276"/>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Freeform 44"/>
          <p:cNvSpPr/>
          <p:nvPr/>
        </p:nvSpPr>
        <p:spPr>
          <a:xfrm>
            <a:off x="5679170" y="2656363"/>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Freeform 45"/>
          <p:cNvSpPr/>
          <p:nvPr/>
        </p:nvSpPr>
        <p:spPr>
          <a:xfrm>
            <a:off x="6313151" y="268735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Freeform 46"/>
          <p:cNvSpPr/>
          <p:nvPr/>
        </p:nvSpPr>
        <p:spPr>
          <a:xfrm>
            <a:off x="7010741" y="2567487"/>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Freeform 47"/>
          <p:cNvSpPr/>
          <p:nvPr/>
        </p:nvSpPr>
        <p:spPr>
          <a:xfrm>
            <a:off x="7610534" y="287463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Freeform 48"/>
          <p:cNvSpPr/>
          <p:nvPr/>
        </p:nvSpPr>
        <p:spPr>
          <a:xfrm>
            <a:off x="7501667" y="111322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TextBox 49"/>
          <p:cNvSpPr txBox="1"/>
          <p:nvPr/>
        </p:nvSpPr>
        <p:spPr>
          <a:xfrm>
            <a:off x="150544" y="5730310"/>
            <a:ext cx="2874753" cy="523220"/>
          </a:xfrm>
          <a:prstGeom prst="rect">
            <a:avLst/>
          </a:prstGeom>
          <a:noFill/>
        </p:spPr>
        <p:txBody>
          <a:bodyPr wrap="square" rtlCol="0">
            <a:spAutoFit/>
          </a:bodyPr>
          <a:lstStyle/>
          <a:p>
            <a:r>
              <a:rPr lang="en-ZA" sz="1400" dirty="0" smtClean="0">
                <a:solidFill>
                  <a:schemeClr val="accent1"/>
                </a:solidFill>
              </a:rPr>
              <a:t>Limited infiltration/groundwater inflow (</a:t>
            </a:r>
            <a:r>
              <a:rPr lang="en-ZA" sz="1400" dirty="0" err="1" smtClean="0">
                <a:solidFill>
                  <a:schemeClr val="accent1"/>
                </a:solidFill>
              </a:rPr>
              <a:t>baseflow</a:t>
            </a:r>
            <a:r>
              <a:rPr lang="en-ZA" sz="1400" dirty="0" smtClean="0">
                <a:solidFill>
                  <a:schemeClr val="accent1"/>
                </a:solidFill>
              </a:rPr>
              <a:t>)</a:t>
            </a:r>
            <a:endParaRPr lang="en-GB" sz="1400" dirty="0">
              <a:solidFill>
                <a:schemeClr val="accent1"/>
              </a:solidFill>
            </a:endParaRPr>
          </a:p>
        </p:txBody>
      </p:sp>
      <p:cxnSp>
        <p:nvCxnSpPr>
          <p:cNvPr id="51" name="Straight Arrow Connector 50"/>
          <p:cNvCxnSpPr/>
          <p:nvPr/>
        </p:nvCxnSpPr>
        <p:spPr>
          <a:xfrm>
            <a:off x="599440" y="5131244"/>
            <a:ext cx="0" cy="2325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782891" y="5171586"/>
            <a:ext cx="0" cy="2325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2509520" y="5173103"/>
            <a:ext cx="0" cy="2325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33117" y="3525197"/>
            <a:ext cx="1418978" cy="307777"/>
          </a:xfrm>
          <a:prstGeom prst="rect">
            <a:avLst/>
          </a:prstGeom>
          <a:noFill/>
        </p:spPr>
        <p:txBody>
          <a:bodyPr wrap="none" rtlCol="0">
            <a:spAutoFit/>
          </a:bodyPr>
          <a:lstStyle/>
          <a:p>
            <a:r>
              <a:rPr lang="en-ZA" sz="1400" i="1" dirty="0" err="1" smtClean="0"/>
              <a:t>Ollis</a:t>
            </a:r>
            <a:r>
              <a:rPr lang="en-ZA" sz="1400" i="1" dirty="0" smtClean="0"/>
              <a:t> et al. 2013</a:t>
            </a:r>
            <a:endParaRPr lang="en-GB" sz="1400" i="1" dirty="0"/>
          </a:p>
        </p:txBody>
      </p:sp>
      <p:sp>
        <p:nvSpPr>
          <p:cNvPr id="53" name="Title 1">
            <a:extLst>
              <a:ext uri="{FF2B5EF4-FFF2-40B4-BE49-F238E27FC236}">
                <a16:creationId xmlns:a16="http://schemas.microsoft.com/office/drawing/2014/main" xmlns="" id="{D2F84E0C-E16E-4241-AB20-166B197952F0}"/>
              </a:ext>
            </a:extLst>
          </p:cNvPr>
          <p:cNvSpPr txBox="1">
            <a:spLocks/>
          </p:cNvSpPr>
          <p:nvPr/>
        </p:nvSpPr>
        <p:spPr>
          <a:xfrm>
            <a:off x="-38314" y="0"/>
            <a:ext cx="9182314" cy="51021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Wetlands: FLOODPLAINS</a:t>
            </a:r>
            <a:endParaRPr lang="en-GB" sz="2400" b="1" dirty="0">
              <a:solidFill>
                <a:schemeClr val="bg1"/>
              </a:solidFill>
            </a:endParaRPr>
          </a:p>
        </p:txBody>
      </p:sp>
    </p:spTree>
    <p:extLst>
      <p:ext uri="{BB962C8B-B14F-4D97-AF65-F5344CB8AC3E}">
        <p14:creationId xmlns:p14="http://schemas.microsoft.com/office/powerpoint/2010/main" val="1292148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12523" y="4886983"/>
            <a:ext cx="2485017" cy="457201"/>
          </a:xfrm>
          <a:prstGeom prst="rect">
            <a:avLst/>
          </a:prstGeom>
          <a:pattFill prst="zigZag">
            <a:fgClr>
              <a:schemeClr val="bg1"/>
            </a:fgClr>
            <a:bgClr>
              <a:schemeClr val="accent1"/>
            </a:bgClr>
          </a:pattFill>
          <a:ln w="28575">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xmlns="" id="{D2F84E0C-E16E-4241-AB20-166B197952F0}"/>
              </a:ext>
            </a:extLst>
          </p:cNvPr>
          <p:cNvSpPr txBox="1">
            <a:spLocks/>
          </p:cNvSpPr>
          <p:nvPr/>
        </p:nvSpPr>
        <p:spPr>
          <a:xfrm>
            <a:off x="0" y="0"/>
            <a:ext cx="9144000" cy="54636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Wetlands: VALLEY-BOTTOM (Channelled)</a:t>
            </a:r>
            <a:endParaRPr lang="en-GB" sz="2400" b="1" dirty="0">
              <a:solidFill>
                <a:schemeClr val="bg1"/>
              </a:solidFill>
            </a:endParaRPr>
          </a:p>
        </p:txBody>
      </p:sp>
      <p:sp>
        <p:nvSpPr>
          <p:cNvPr id="2" name="Rectangle 1"/>
          <p:cNvSpPr/>
          <p:nvPr/>
        </p:nvSpPr>
        <p:spPr>
          <a:xfrm rot="311392">
            <a:off x="5480977" y="2369775"/>
            <a:ext cx="2398823" cy="457969"/>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ight Arrow 4"/>
          <p:cNvSpPr/>
          <p:nvPr/>
        </p:nvSpPr>
        <p:spPr>
          <a:xfrm rot="311392">
            <a:off x="4971133" y="1862257"/>
            <a:ext cx="677731" cy="2678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ight Arrow 8"/>
          <p:cNvSpPr/>
          <p:nvPr/>
        </p:nvSpPr>
        <p:spPr>
          <a:xfrm rot="311392">
            <a:off x="7913470" y="2106546"/>
            <a:ext cx="698101" cy="3181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rot="311392">
            <a:off x="5566057" y="1451860"/>
            <a:ext cx="2405227" cy="45634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ight Arrow 10"/>
          <p:cNvSpPr/>
          <p:nvPr/>
        </p:nvSpPr>
        <p:spPr>
          <a:xfrm rot="311392">
            <a:off x="6454421" y="2025260"/>
            <a:ext cx="699309" cy="2743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rot="311392" flipV="1">
            <a:off x="6045798" y="1680031"/>
            <a:ext cx="0" cy="304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311392" flipV="1">
            <a:off x="7501667" y="1680031"/>
            <a:ext cx="0" cy="304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311392" flipV="1">
            <a:off x="6804076" y="1680031"/>
            <a:ext cx="0" cy="304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311392">
            <a:off x="6045798" y="2299596"/>
            <a:ext cx="0" cy="299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311392">
            <a:off x="6804076" y="2334684"/>
            <a:ext cx="0" cy="2640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311392">
            <a:off x="7501667" y="2299596"/>
            <a:ext cx="0" cy="299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rot="484515">
            <a:off x="233491" y="4606067"/>
            <a:ext cx="2485017" cy="47393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Freeform 26"/>
          <p:cNvSpPr/>
          <p:nvPr/>
        </p:nvSpPr>
        <p:spPr>
          <a:xfrm>
            <a:off x="325120" y="401320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Freeform 27"/>
          <p:cNvSpPr/>
          <p:nvPr/>
        </p:nvSpPr>
        <p:spPr>
          <a:xfrm>
            <a:off x="660799" y="3999753"/>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Freeform 28"/>
          <p:cNvSpPr/>
          <p:nvPr/>
        </p:nvSpPr>
        <p:spPr>
          <a:xfrm>
            <a:off x="1782891" y="3960054"/>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reeform 29"/>
          <p:cNvSpPr/>
          <p:nvPr/>
        </p:nvSpPr>
        <p:spPr>
          <a:xfrm>
            <a:off x="1066791" y="3986627"/>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Freeform 30"/>
          <p:cNvSpPr/>
          <p:nvPr/>
        </p:nvSpPr>
        <p:spPr>
          <a:xfrm>
            <a:off x="1446433" y="397318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2"/>
          <a:stretch>
            <a:fillRect/>
          </a:stretch>
        </p:blipFill>
        <p:spPr>
          <a:xfrm>
            <a:off x="-12083" y="566252"/>
            <a:ext cx="4285627" cy="3126332"/>
          </a:xfrm>
          <a:prstGeom prst="rect">
            <a:avLst/>
          </a:prstGeom>
        </p:spPr>
      </p:pic>
      <p:sp>
        <p:nvSpPr>
          <p:cNvPr id="4" name="Rectangle 3"/>
          <p:cNvSpPr/>
          <p:nvPr/>
        </p:nvSpPr>
        <p:spPr>
          <a:xfrm>
            <a:off x="2498991" y="3912283"/>
            <a:ext cx="6510199" cy="1886670"/>
          </a:xfrm>
          <a:prstGeom prst="rect">
            <a:avLst/>
          </a:prstGeom>
        </p:spPr>
        <p:txBody>
          <a:bodyPr wrap="square">
            <a:spAutoFit/>
          </a:bodyPr>
          <a:lstStyle/>
          <a:p>
            <a:pPr marL="742950" marR="0" indent="-285750" algn="just">
              <a:lnSpc>
                <a:spcPct val="115000"/>
              </a:lnSpc>
              <a:spcBef>
                <a:spcPts val="600"/>
              </a:spcBef>
              <a:spcAft>
                <a:spcPts val="0"/>
              </a:spcAft>
              <a:buFont typeface="Arial" panose="020B0604020202020204" pitchFamily="34" charset="0"/>
              <a:buChar char="•"/>
            </a:pPr>
            <a:r>
              <a:rPr lang="en-ZA" sz="1200" dirty="0">
                <a:ea typeface="Arial" panose="020B0604020202020204" pitchFamily="34" charset="0"/>
              </a:rPr>
              <a:t>Less active deposition than floodplains and tend to be narrower with steeper gradients. </a:t>
            </a:r>
            <a:endParaRPr lang="en-ZA" sz="1200" dirty="0" smtClean="0">
              <a:ea typeface="Arial" panose="020B0604020202020204" pitchFamily="34" charset="0"/>
            </a:endParaRPr>
          </a:p>
          <a:p>
            <a:pPr marL="742950" marR="0"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Groundwater </a:t>
            </a:r>
            <a:r>
              <a:rPr lang="en-ZA" sz="1200" dirty="0">
                <a:ea typeface="Arial" panose="020B0604020202020204" pitchFamily="34" charset="0"/>
              </a:rPr>
              <a:t>input to the main stem channel is also generally greater. </a:t>
            </a:r>
            <a:endParaRPr lang="en-ZA" sz="1200" dirty="0" smtClean="0">
              <a:ea typeface="Arial" panose="020B0604020202020204" pitchFamily="34" charset="0"/>
            </a:endParaRPr>
          </a:p>
          <a:p>
            <a:pPr marL="742950" marR="0"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Consumptive usage impacts related to changes to </a:t>
            </a:r>
            <a:r>
              <a:rPr lang="en-ZA" sz="1200" dirty="0" err="1" smtClean="0">
                <a:ea typeface="Arial" panose="020B0604020202020204" pitchFamily="34" charset="0"/>
              </a:rPr>
              <a:t>baseflow</a:t>
            </a:r>
            <a:r>
              <a:rPr lang="en-ZA" sz="1200" dirty="0" smtClean="0">
                <a:ea typeface="Arial" panose="020B0604020202020204" pitchFamily="34" charset="0"/>
              </a:rPr>
              <a:t> which will reduce saturation of vegetation.</a:t>
            </a:r>
          </a:p>
          <a:p>
            <a:pPr marL="742950" marR="0"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Channel straightening and infilling are the greatest impacts.</a:t>
            </a:r>
          </a:p>
          <a:p>
            <a:pPr marL="742950" marR="0"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Changes in runoff characteristics and erosion/depositional features also important.</a:t>
            </a:r>
            <a:r>
              <a:rPr lang="en-US" sz="1200" i="1" dirty="0" smtClean="0">
                <a:solidFill>
                  <a:srgbClr val="FF0000"/>
                </a:solidFill>
                <a:ea typeface="Arial" panose="020B0604020202020204" pitchFamily="34" charset="0"/>
              </a:rPr>
              <a:t> </a:t>
            </a:r>
            <a:endParaRPr lang="en-US" sz="1200" i="1" dirty="0">
              <a:solidFill>
                <a:srgbClr val="FF0000"/>
              </a:solidFill>
              <a:ea typeface="Arial" panose="020B0604020202020204" pitchFamily="34" charset="0"/>
            </a:endParaRPr>
          </a:p>
        </p:txBody>
      </p:sp>
      <p:sp>
        <p:nvSpPr>
          <p:cNvPr id="34" name="Right Arrow 33"/>
          <p:cNvSpPr/>
          <p:nvPr/>
        </p:nvSpPr>
        <p:spPr>
          <a:xfrm rot="5711392">
            <a:off x="6664090" y="1133258"/>
            <a:ext cx="279971" cy="25170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ight Arrow 34"/>
          <p:cNvSpPr/>
          <p:nvPr/>
        </p:nvSpPr>
        <p:spPr>
          <a:xfrm rot="16511392">
            <a:off x="6659569" y="2916576"/>
            <a:ext cx="289016" cy="25170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TextBox 35"/>
          <p:cNvSpPr txBox="1"/>
          <p:nvPr/>
        </p:nvSpPr>
        <p:spPr>
          <a:xfrm rot="311392">
            <a:off x="6929928" y="1038551"/>
            <a:ext cx="1366015" cy="307777"/>
          </a:xfrm>
          <a:prstGeom prst="rect">
            <a:avLst/>
          </a:prstGeom>
          <a:noFill/>
        </p:spPr>
        <p:txBody>
          <a:bodyPr wrap="none" rtlCol="0">
            <a:spAutoFit/>
          </a:bodyPr>
          <a:lstStyle/>
          <a:p>
            <a:r>
              <a:rPr lang="en-ZA" sz="1400" dirty="0" smtClean="0">
                <a:solidFill>
                  <a:srgbClr val="FF0000"/>
                </a:solidFill>
              </a:rPr>
              <a:t>Hillslope runoff</a:t>
            </a:r>
            <a:endParaRPr lang="en-GB" sz="1400" dirty="0">
              <a:solidFill>
                <a:srgbClr val="FF0000"/>
              </a:solidFill>
            </a:endParaRPr>
          </a:p>
        </p:txBody>
      </p:sp>
      <p:cxnSp>
        <p:nvCxnSpPr>
          <p:cNvPr id="38" name="Straight Arrow Connector 37"/>
          <p:cNvCxnSpPr/>
          <p:nvPr/>
        </p:nvCxnSpPr>
        <p:spPr>
          <a:xfrm flipV="1">
            <a:off x="457200" y="4734259"/>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07920" y="4975701"/>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690483" y="4899733"/>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69170" y="4768097"/>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782891" y="4957306"/>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498991" y="5034662"/>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102022" y="4837852"/>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194430" y="4846764"/>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50544" y="5730310"/>
            <a:ext cx="2874753" cy="523220"/>
          </a:xfrm>
          <a:prstGeom prst="rect">
            <a:avLst/>
          </a:prstGeom>
          <a:noFill/>
        </p:spPr>
        <p:txBody>
          <a:bodyPr wrap="square" rtlCol="0">
            <a:spAutoFit/>
          </a:bodyPr>
          <a:lstStyle/>
          <a:p>
            <a:r>
              <a:rPr lang="en-ZA" sz="1400" dirty="0" smtClean="0">
                <a:solidFill>
                  <a:srgbClr val="FF0000"/>
                </a:solidFill>
              </a:rPr>
              <a:t>Greater infiltration/groundwater inflow (</a:t>
            </a:r>
            <a:r>
              <a:rPr lang="en-ZA" sz="1400" dirty="0" err="1" smtClean="0">
                <a:solidFill>
                  <a:srgbClr val="FF0000"/>
                </a:solidFill>
              </a:rPr>
              <a:t>baseflow</a:t>
            </a:r>
            <a:r>
              <a:rPr lang="en-ZA" sz="1400" dirty="0" smtClean="0">
                <a:solidFill>
                  <a:srgbClr val="FF0000"/>
                </a:solidFill>
              </a:rPr>
              <a:t>)</a:t>
            </a:r>
            <a:endParaRPr lang="en-GB" sz="1400" dirty="0">
              <a:solidFill>
                <a:srgbClr val="FF0000"/>
              </a:solidFill>
            </a:endParaRPr>
          </a:p>
        </p:txBody>
      </p:sp>
      <p:sp>
        <p:nvSpPr>
          <p:cNvPr id="47" name="Freeform 46"/>
          <p:cNvSpPr/>
          <p:nvPr/>
        </p:nvSpPr>
        <p:spPr>
          <a:xfrm rot="311392">
            <a:off x="5776770" y="150774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Freeform 47"/>
          <p:cNvSpPr/>
          <p:nvPr/>
        </p:nvSpPr>
        <p:spPr>
          <a:xfrm rot="311392">
            <a:off x="6274221" y="1359698"/>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Freeform 48"/>
          <p:cNvSpPr/>
          <p:nvPr/>
        </p:nvSpPr>
        <p:spPr>
          <a:xfrm rot="311392">
            <a:off x="7004145" y="149591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Freeform 49"/>
          <p:cNvSpPr/>
          <p:nvPr/>
        </p:nvSpPr>
        <p:spPr>
          <a:xfrm rot="311392">
            <a:off x="7501596" y="134786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Freeform 50"/>
          <p:cNvSpPr/>
          <p:nvPr/>
        </p:nvSpPr>
        <p:spPr>
          <a:xfrm rot="311392">
            <a:off x="5750206" y="248204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Freeform 51"/>
          <p:cNvSpPr/>
          <p:nvPr/>
        </p:nvSpPr>
        <p:spPr>
          <a:xfrm rot="311392">
            <a:off x="6247657" y="233399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Freeform 52"/>
          <p:cNvSpPr/>
          <p:nvPr/>
        </p:nvSpPr>
        <p:spPr>
          <a:xfrm rot="311392">
            <a:off x="7064003" y="2421206"/>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Freeform 53"/>
          <p:cNvSpPr/>
          <p:nvPr/>
        </p:nvSpPr>
        <p:spPr>
          <a:xfrm rot="311392">
            <a:off x="7561454" y="227315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56" name="Straight Arrow Connector 55"/>
          <p:cNvCxnSpPr/>
          <p:nvPr/>
        </p:nvCxnSpPr>
        <p:spPr>
          <a:xfrm rot="311392">
            <a:off x="5435643" y="1349554"/>
            <a:ext cx="0" cy="45634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rot="311392">
            <a:off x="4481414" y="1364034"/>
            <a:ext cx="920445" cy="307777"/>
          </a:xfrm>
          <a:prstGeom prst="rect">
            <a:avLst/>
          </a:prstGeom>
          <a:noFill/>
        </p:spPr>
        <p:txBody>
          <a:bodyPr wrap="none" rtlCol="0">
            <a:spAutoFit/>
          </a:bodyPr>
          <a:lstStyle/>
          <a:p>
            <a:r>
              <a:rPr lang="en-ZA" sz="1400" dirty="0" smtClean="0">
                <a:solidFill>
                  <a:schemeClr val="accent1"/>
                </a:solidFill>
              </a:rPr>
              <a:t>Narrower</a:t>
            </a:r>
            <a:endParaRPr lang="en-GB" sz="1400" dirty="0">
              <a:solidFill>
                <a:schemeClr val="accent1"/>
              </a:solidFill>
            </a:endParaRPr>
          </a:p>
        </p:txBody>
      </p:sp>
      <p:sp>
        <p:nvSpPr>
          <p:cNvPr id="58" name="TextBox 57"/>
          <p:cNvSpPr txBox="1"/>
          <p:nvPr/>
        </p:nvSpPr>
        <p:spPr>
          <a:xfrm>
            <a:off x="-59348" y="3669299"/>
            <a:ext cx="1418978" cy="307777"/>
          </a:xfrm>
          <a:prstGeom prst="rect">
            <a:avLst/>
          </a:prstGeom>
          <a:noFill/>
        </p:spPr>
        <p:txBody>
          <a:bodyPr wrap="none" rtlCol="0">
            <a:spAutoFit/>
          </a:bodyPr>
          <a:lstStyle/>
          <a:p>
            <a:r>
              <a:rPr lang="en-ZA" sz="1400" i="1" dirty="0" err="1" smtClean="0"/>
              <a:t>Ollis</a:t>
            </a:r>
            <a:r>
              <a:rPr lang="en-ZA" sz="1400" i="1" dirty="0" smtClean="0"/>
              <a:t> et al. 2013</a:t>
            </a:r>
            <a:endParaRPr lang="en-GB" sz="1400" i="1" dirty="0"/>
          </a:p>
        </p:txBody>
      </p:sp>
      <p:sp>
        <p:nvSpPr>
          <p:cNvPr id="55" name="TextBox 54"/>
          <p:cNvSpPr txBox="1"/>
          <p:nvPr/>
        </p:nvSpPr>
        <p:spPr>
          <a:xfrm>
            <a:off x="8103642" y="2853412"/>
            <a:ext cx="811441" cy="307777"/>
          </a:xfrm>
          <a:prstGeom prst="rect">
            <a:avLst/>
          </a:prstGeom>
          <a:noFill/>
        </p:spPr>
        <p:txBody>
          <a:bodyPr wrap="none" rtlCol="0">
            <a:spAutoFit/>
          </a:bodyPr>
          <a:lstStyle/>
          <a:p>
            <a:r>
              <a:rPr lang="en-ZA" sz="1400" dirty="0" smtClean="0">
                <a:solidFill>
                  <a:schemeClr val="accent1"/>
                </a:solidFill>
              </a:rPr>
              <a:t>Steeper</a:t>
            </a:r>
            <a:endParaRPr lang="en-GB" sz="1400" dirty="0">
              <a:solidFill>
                <a:schemeClr val="accent1"/>
              </a:solidFill>
            </a:endParaRPr>
          </a:p>
        </p:txBody>
      </p:sp>
      <p:cxnSp>
        <p:nvCxnSpPr>
          <p:cNvPr id="26" name="Straight Connector 25"/>
          <p:cNvCxnSpPr/>
          <p:nvPr/>
        </p:nvCxnSpPr>
        <p:spPr>
          <a:xfrm>
            <a:off x="7282521" y="3022108"/>
            <a:ext cx="82112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300950" y="2916407"/>
            <a:ext cx="783706" cy="6097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1203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rot="474518">
            <a:off x="5566058" y="1919659"/>
            <a:ext cx="2405226" cy="429569"/>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rot="474518">
            <a:off x="5499795" y="2349421"/>
            <a:ext cx="2398823" cy="457969"/>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rot="474518">
            <a:off x="5622395" y="1451860"/>
            <a:ext cx="2405227" cy="45634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rot="474518" flipV="1">
            <a:off x="6056669" y="1558466"/>
            <a:ext cx="0" cy="304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474518" flipV="1">
            <a:off x="7501667" y="1731381"/>
            <a:ext cx="0" cy="304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474518" flipV="1">
            <a:off x="6804076" y="1659711"/>
            <a:ext cx="0" cy="304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474518">
            <a:off x="6066379" y="2196278"/>
            <a:ext cx="0" cy="299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474518">
            <a:off x="6804076" y="2334684"/>
            <a:ext cx="0" cy="2640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474518">
            <a:off x="7501667" y="2370716"/>
            <a:ext cx="0" cy="299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317080" y="383461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Freeform 27"/>
          <p:cNvSpPr/>
          <p:nvPr/>
        </p:nvSpPr>
        <p:spPr>
          <a:xfrm>
            <a:off x="660799" y="3888103"/>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Freeform 28"/>
          <p:cNvSpPr/>
          <p:nvPr/>
        </p:nvSpPr>
        <p:spPr>
          <a:xfrm>
            <a:off x="1826075" y="4111591"/>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reeform 29"/>
          <p:cNvSpPr/>
          <p:nvPr/>
        </p:nvSpPr>
        <p:spPr>
          <a:xfrm>
            <a:off x="1066791" y="3986627"/>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Freeform 30"/>
          <p:cNvSpPr/>
          <p:nvPr/>
        </p:nvSpPr>
        <p:spPr>
          <a:xfrm>
            <a:off x="1446433" y="397318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2498991" y="3912283"/>
            <a:ext cx="6510199" cy="2022092"/>
          </a:xfrm>
          <a:prstGeom prst="rect">
            <a:avLst/>
          </a:prstGeom>
        </p:spPr>
        <p:txBody>
          <a:bodyPr wrap="square">
            <a:spAutoFit/>
          </a:bodyPr>
          <a:lstStyle/>
          <a:p>
            <a:pPr marL="742950" indent="-285750" algn="just">
              <a:lnSpc>
                <a:spcPct val="115000"/>
              </a:lnSpc>
              <a:spcBef>
                <a:spcPts val="600"/>
              </a:spcBef>
              <a:spcAft>
                <a:spcPts val="0"/>
              </a:spcAft>
              <a:buFont typeface="Arial" panose="020B0604020202020204" pitchFamily="34" charset="0"/>
              <a:buChar char="•"/>
            </a:pPr>
            <a:r>
              <a:rPr lang="en-ZA" sz="1200" dirty="0">
                <a:ea typeface="Arial" panose="020B0604020202020204" pitchFamily="34" charset="0"/>
              </a:rPr>
              <a:t>Stream channel inputs are spread diffusely across the wetland even at low flows, resulting in high levels of soil organic matter. </a:t>
            </a:r>
            <a:endParaRPr lang="en-ZA" sz="1200" dirty="0" smtClean="0">
              <a:ea typeface="Arial" panose="020B0604020202020204" pitchFamily="34" charset="0"/>
            </a:endParaRPr>
          </a:p>
          <a:p>
            <a:pPr marL="742950"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This </a:t>
            </a:r>
            <a:r>
              <a:rPr lang="en-ZA" sz="1200" dirty="0">
                <a:ea typeface="Arial" panose="020B0604020202020204" pitchFamily="34" charset="0"/>
              </a:rPr>
              <a:t>aids nitrate and toxicant removal, particularly if there is groundwater contribution.</a:t>
            </a:r>
          </a:p>
          <a:p>
            <a:pPr marL="742950" marR="0"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Consumptive usage impacts related to changes to </a:t>
            </a:r>
            <a:r>
              <a:rPr lang="en-ZA" sz="1200" dirty="0" err="1" smtClean="0">
                <a:ea typeface="Arial" panose="020B0604020202020204" pitchFamily="34" charset="0"/>
              </a:rPr>
              <a:t>baseflow</a:t>
            </a:r>
            <a:r>
              <a:rPr lang="en-ZA" sz="1200" dirty="0" smtClean="0">
                <a:ea typeface="Arial" panose="020B0604020202020204" pitchFamily="34" charset="0"/>
              </a:rPr>
              <a:t> which will reduce saturation of vegetation.</a:t>
            </a:r>
          </a:p>
          <a:p>
            <a:pPr marL="742950" marR="0" indent="-2857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Changes in runoff characteristics (increased </a:t>
            </a:r>
            <a:r>
              <a:rPr lang="en-ZA" sz="1200" dirty="0" err="1" smtClean="0">
                <a:ea typeface="Arial" panose="020B0604020202020204" pitchFamily="34" charset="0"/>
              </a:rPr>
              <a:t>stormwater</a:t>
            </a:r>
            <a:r>
              <a:rPr lang="en-ZA" sz="1200" dirty="0" smtClean="0">
                <a:ea typeface="Arial" panose="020B0604020202020204" pitchFamily="34" charset="0"/>
              </a:rPr>
              <a:t> inputs) and erosion/depositional features are threats.</a:t>
            </a:r>
            <a:r>
              <a:rPr lang="en-US" sz="1200" i="1" dirty="0" smtClean="0">
                <a:solidFill>
                  <a:srgbClr val="FF0000"/>
                </a:solidFill>
                <a:ea typeface="Arial" panose="020B0604020202020204" pitchFamily="34" charset="0"/>
              </a:rPr>
              <a:t> </a:t>
            </a:r>
            <a:endParaRPr lang="en-US" sz="1200" i="1" dirty="0">
              <a:solidFill>
                <a:srgbClr val="FF0000"/>
              </a:solidFill>
              <a:ea typeface="Arial" panose="020B0604020202020204" pitchFamily="34" charset="0"/>
            </a:endParaRPr>
          </a:p>
        </p:txBody>
      </p:sp>
      <p:sp>
        <p:nvSpPr>
          <p:cNvPr id="34" name="Right Arrow 33"/>
          <p:cNvSpPr/>
          <p:nvPr/>
        </p:nvSpPr>
        <p:spPr>
          <a:xfrm rot="5874518">
            <a:off x="6664090" y="1133258"/>
            <a:ext cx="279971" cy="25170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ight Arrow 34"/>
          <p:cNvSpPr/>
          <p:nvPr/>
        </p:nvSpPr>
        <p:spPr>
          <a:xfrm rot="16674518">
            <a:off x="6659569" y="2916576"/>
            <a:ext cx="289016" cy="25170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TextBox 35"/>
          <p:cNvSpPr txBox="1"/>
          <p:nvPr/>
        </p:nvSpPr>
        <p:spPr>
          <a:xfrm rot="474518">
            <a:off x="6929928" y="1038551"/>
            <a:ext cx="1366015" cy="307777"/>
          </a:xfrm>
          <a:prstGeom prst="rect">
            <a:avLst/>
          </a:prstGeom>
          <a:noFill/>
        </p:spPr>
        <p:txBody>
          <a:bodyPr wrap="none" rtlCol="0">
            <a:spAutoFit/>
          </a:bodyPr>
          <a:lstStyle/>
          <a:p>
            <a:r>
              <a:rPr lang="en-ZA" sz="1400" dirty="0" smtClean="0">
                <a:solidFill>
                  <a:srgbClr val="FF0000"/>
                </a:solidFill>
              </a:rPr>
              <a:t>Hillslope runoff</a:t>
            </a:r>
            <a:endParaRPr lang="en-GB" sz="1400" dirty="0">
              <a:solidFill>
                <a:srgbClr val="FF0000"/>
              </a:solidFill>
            </a:endParaRPr>
          </a:p>
        </p:txBody>
      </p:sp>
      <p:sp>
        <p:nvSpPr>
          <p:cNvPr id="46" name="TextBox 45"/>
          <p:cNvSpPr txBox="1"/>
          <p:nvPr/>
        </p:nvSpPr>
        <p:spPr>
          <a:xfrm>
            <a:off x="150544" y="5730310"/>
            <a:ext cx="2874753" cy="523220"/>
          </a:xfrm>
          <a:prstGeom prst="rect">
            <a:avLst/>
          </a:prstGeom>
          <a:noFill/>
        </p:spPr>
        <p:txBody>
          <a:bodyPr wrap="square" rtlCol="0">
            <a:spAutoFit/>
          </a:bodyPr>
          <a:lstStyle/>
          <a:p>
            <a:r>
              <a:rPr lang="en-ZA" sz="1400" dirty="0" smtClean="0">
                <a:solidFill>
                  <a:srgbClr val="FF0000"/>
                </a:solidFill>
              </a:rPr>
              <a:t>Greater infiltration/groundwater inflow (</a:t>
            </a:r>
            <a:r>
              <a:rPr lang="en-ZA" sz="1400" dirty="0" err="1" smtClean="0">
                <a:solidFill>
                  <a:srgbClr val="FF0000"/>
                </a:solidFill>
              </a:rPr>
              <a:t>baseflow</a:t>
            </a:r>
            <a:r>
              <a:rPr lang="en-ZA" sz="1400" dirty="0" smtClean="0">
                <a:solidFill>
                  <a:srgbClr val="FF0000"/>
                </a:solidFill>
              </a:rPr>
              <a:t>)</a:t>
            </a:r>
            <a:endParaRPr lang="en-GB" sz="1400" dirty="0">
              <a:solidFill>
                <a:srgbClr val="FF0000"/>
              </a:solidFill>
            </a:endParaRPr>
          </a:p>
        </p:txBody>
      </p:sp>
      <p:sp>
        <p:nvSpPr>
          <p:cNvPr id="47" name="Freeform 46"/>
          <p:cNvSpPr/>
          <p:nvPr/>
        </p:nvSpPr>
        <p:spPr>
          <a:xfrm rot="474518">
            <a:off x="5776770" y="150774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Freeform 47"/>
          <p:cNvSpPr/>
          <p:nvPr/>
        </p:nvSpPr>
        <p:spPr>
          <a:xfrm rot="474518">
            <a:off x="6274221" y="1359698"/>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Freeform 48"/>
          <p:cNvSpPr/>
          <p:nvPr/>
        </p:nvSpPr>
        <p:spPr>
          <a:xfrm rot="474518">
            <a:off x="7004145" y="149591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Freeform 49"/>
          <p:cNvSpPr/>
          <p:nvPr/>
        </p:nvSpPr>
        <p:spPr>
          <a:xfrm rot="474518">
            <a:off x="7706069" y="147783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Freeform 50"/>
          <p:cNvSpPr/>
          <p:nvPr/>
        </p:nvSpPr>
        <p:spPr>
          <a:xfrm rot="474518">
            <a:off x="5740046" y="238044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Freeform 51"/>
          <p:cNvSpPr/>
          <p:nvPr/>
        </p:nvSpPr>
        <p:spPr>
          <a:xfrm rot="474518">
            <a:off x="6247657" y="233399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Freeform 52"/>
          <p:cNvSpPr/>
          <p:nvPr/>
        </p:nvSpPr>
        <p:spPr>
          <a:xfrm rot="474518">
            <a:off x="7064003" y="2421206"/>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Freeform 53"/>
          <p:cNvSpPr/>
          <p:nvPr/>
        </p:nvSpPr>
        <p:spPr>
          <a:xfrm rot="474518">
            <a:off x="7571097" y="249619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TextBox 57"/>
          <p:cNvSpPr txBox="1"/>
          <p:nvPr/>
        </p:nvSpPr>
        <p:spPr>
          <a:xfrm>
            <a:off x="-59348" y="3527110"/>
            <a:ext cx="1418978" cy="307777"/>
          </a:xfrm>
          <a:prstGeom prst="rect">
            <a:avLst/>
          </a:prstGeom>
          <a:noFill/>
        </p:spPr>
        <p:txBody>
          <a:bodyPr wrap="none" rtlCol="0">
            <a:spAutoFit/>
          </a:bodyPr>
          <a:lstStyle/>
          <a:p>
            <a:r>
              <a:rPr lang="en-ZA" sz="1400" i="1" dirty="0" err="1" smtClean="0"/>
              <a:t>Ollis</a:t>
            </a:r>
            <a:r>
              <a:rPr lang="en-ZA" sz="1400" i="1" dirty="0" smtClean="0"/>
              <a:t> et al. 2013</a:t>
            </a:r>
            <a:endParaRPr lang="en-GB" sz="1400" i="1" dirty="0"/>
          </a:p>
        </p:txBody>
      </p:sp>
      <p:pic>
        <p:nvPicPr>
          <p:cNvPr id="55" name="Picture 54"/>
          <p:cNvPicPr>
            <a:picLocks noChangeAspect="1"/>
          </p:cNvPicPr>
          <p:nvPr/>
        </p:nvPicPr>
        <p:blipFill>
          <a:blip r:embed="rId2"/>
          <a:stretch>
            <a:fillRect/>
          </a:stretch>
        </p:blipFill>
        <p:spPr>
          <a:xfrm>
            <a:off x="0" y="549551"/>
            <a:ext cx="3997723" cy="2953302"/>
          </a:xfrm>
          <a:prstGeom prst="rect">
            <a:avLst/>
          </a:prstGeom>
        </p:spPr>
      </p:pic>
      <p:sp>
        <p:nvSpPr>
          <p:cNvPr id="59" name="Right Arrow 58"/>
          <p:cNvSpPr/>
          <p:nvPr/>
        </p:nvSpPr>
        <p:spPr>
          <a:xfrm rot="474518">
            <a:off x="5148149" y="1794717"/>
            <a:ext cx="301243" cy="286447"/>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Freeform 60"/>
          <p:cNvSpPr/>
          <p:nvPr/>
        </p:nvSpPr>
        <p:spPr>
          <a:xfrm rot="474518">
            <a:off x="6322957" y="192687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Freeform 61"/>
          <p:cNvSpPr/>
          <p:nvPr/>
        </p:nvSpPr>
        <p:spPr>
          <a:xfrm rot="474518">
            <a:off x="7004145" y="1899113"/>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ight Arrow 62"/>
          <p:cNvSpPr/>
          <p:nvPr/>
        </p:nvSpPr>
        <p:spPr>
          <a:xfrm rot="474518">
            <a:off x="8085222" y="2173549"/>
            <a:ext cx="301243" cy="2864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rot="474518">
            <a:off x="6678224" y="2134443"/>
            <a:ext cx="2517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474518">
            <a:off x="7606787" y="2244167"/>
            <a:ext cx="2517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rot="474518">
            <a:off x="4407746" y="859478"/>
            <a:ext cx="1471956" cy="738664"/>
          </a:xfrm>
          <a:prstGeom prst="rect">
            <a:avLst/>
          </a:prstGeom>
          <a:noFill/>
        </p:spPr>
        <p:txBody>
          <a:bodyPr wrap="square" rtlCol="0">
            <a:spAutoFit/>
          </a:bodyPr>
          <a:lstStyle/>
          <a:p>
            <a:r>
              <a:rPr lang="en-ZA" sz="1400" dirty="0" smtClean="0">
                <a:solidFill>
                  <a:schemeClr val="accent1"/>
                </a:solidFill>
              </a:rPr>
              <a:t>Diffuse unidirectional flow</a:t>
            </a:r>
            <a:endParaRPr lang="en-GB" sz="1400" dirty="0">
              <a:solidFill>
                <a:schemeClr val="accent1"/>
              </a:solidFill>
            </a:endParaRPr>
          </a:p>
        </p:txBody>
      </p:sp>
      <p:cxnSp>
        <p:nvCxnSpPr>
          <p:cNvPr id="12" name="Straight Connector 11"/>
          <p:cNvCxnSpPr/>
          <p:nvPr/>
        </p:nvCxnSpPr>
        <p:spPr>
          <a:xfrm>
            <a:off x="5032704" y="1366322"/>
            <a:ext cx="770283" cy="515955"/>
          </a:xfrm>
          <a:prstGeom prst="line">
            <a:avLst/>
          </a:prstGeom>
        </p:spPr>
        <p:style>
          <a:lnRef idx="2">
            <a:schemeClr val="accent1"/>
          </a:lnRef>
          <a:fillRef idx="0">
            <a:schemeClr val="accent1"/>
          </a:fillRef>
          <a:effectRef idx="1">
            <a:schemeClr val="accent1"/>
          </a:effectRef>
          <a:fontRef idx="minor">
            <a:schemeClr val="tx1"/>
          </a:fontRef>
        </p:style>
      </p:cxnSp>
      <p:sp>
        <p:nvSpPr>
          <p:cNvPr id="67" name="Title 1">
            <a:extLst>
              <a:ext uri="{FF2B5EF4-FFF2-40B4-BE49-F238E27FC236}">
                <a16:creationId xmlns:a16="http://schemas.microsoft.com/office/drawing/2014/main" xmlns="" id="{D2F84E0C-E16E-4241-AB20-166B197952F0}"/>
              </a:ext>
            </a:extLst>
          </p:cNvPr>
          <p:cNvSpPr txBox="1">
            <a:spLocks/>
          </p:cNvSpPr>
          <p:nvPr/>
        </p:nvSpPr>
        <p:spPr>
          <a:xfrm>
            <a:off x="0" y="0"/>
            <a:ext cx="9144000" cy="54636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Wetlands: VALLEY-BOTTOM (</a:t>
            </a:r>
            <a:r>
              <a:rPr lang="en-GB" sz="2400" b="1" dirty="0" err="1" smtClean="0">
                <a:solidFill>
                  <a:schemeClr val="bg1"/>
                </a:solidFill>
              </a:rPr>
              <a:t>Unchannelled</a:t>
            </a:r>
            <a:r>
              <a:rPr lang="en-GB" sz="2400" b="1" dirty="0" smtClean="0">
                <a:solidFill>
                  <a:schemeClr val="bg1"/>
                </a:solidFill>
              </a:rPr>
              <a:t>)</a:t>
            </a:r>
            <a:endParaRPr lang="en-GB" sz="2400" b="1" dirty="0">
              <a:solidFill>
                <a:schemeClr val="bg1"/>
              </a:solidFill>
            </a:endParaRPr>
          </a:p>
        </p:txBody>
      </p:sp>
      <p:sp>
        <p:nvSpPr>
          <p:cNvPr id="56" name="Rectangle 55"/>
          <p:cNvSpPr/>
          <p:nvPr/>
        </p:nvSpPr>
        <p:spPr>
          <a:xfrm>
            <a:off x="212523" y="4886983"/>
            <a:ext cx="2485017" cy="457201"/>
          </a:xfrm>
          <a:prstGeom prst="rect">
            <a:avLst/>
          </a:prstGeom>
          <a:pattFill prst="zigZag">
            <a:fgClr>
              <a:schemeClr val="bg1"/>
            </a:fgClr>
            <a:bgClr>
              <a:schemeClr val="accent1"/>
            </a:bgClr>
          </a:pattFill>
          <a:ln w="28575">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Rectangle 56"/>
          <p:cNvSpPr/>
          <p:nvPr/>
        </p:nvSpPr>
        <p:spPr>
          <a:xfrm rot="484515">
            <a:off x="233491" y="4606067"/>
            <a:ext cx="2485017" cy="47393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4" name="Straight Arrow Connector 63"/>
          <p:cNvCxnSpPr/>
          <p:nvPr/>
        </p:nvCxnSpPr>
        <p:spPr>
          <a:xfrm flipV="1">
            <a:off x="457200" y="4734259"/>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2407920" y="4975701"/>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1690483" y="4899733"/>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569170" y="4768097"/>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1782891" y="4957306"/>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2498991" y="5034662"/>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1102022" y="4837852"/>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1194430" y="4846764"/>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22253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75116" y="77638"/>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2126512"/>
            <a:ext cx="6383337" cy="1892332"/>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a:solidFill>
                  <a:schemeClr val="bg2">
                    <a:lumMod val="25000"/>
                  </a:schemeClr>
                </a:solidFill>
                <a:effectLst>
                  <a:outerShdw blurRad="38100" dist="38100" dir="2700000" algn="tl">
                    <a:srgbClr val="000000">
                      <a:alpha val="43137"/>
                    </a:srgbClr>
                  </a:outerShdw>
                </a:effectLst>
              </a:rPr>
              <a:t>Methodology for Determination of RQOs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3" y="423281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
        <p:nvSpPr>
          <p:cNvPr id="3" name="TextBox 2"/>
          <p:cNvSpPr txBox="1"/>
          <p:nvPr/>
        </p:nvSpPr>
        <p:spPr>
          <a:xfrm flipH="1">
            <a:off x="2613394" y="4488597"/>
            <a:ext cx="4966982" cy="830997"/>
          </a:xfrm>
          <a:prstGeom prst="rect">
            <a:avLst/>
          </a:prstGeom>
          <a:solidFill>
            <a:schemeClr val="bg1"/>
          </a:solidFill>
        </p:spPr>
        <p:txBody>
          <a:bodyPr wrap="square" rtlCol="0">
            <a:spAutoFit/>
          </a:bodyPr>
          <a:lstStyle/>
          <a:p>
            <a:pPr algn="ctr"/>
            <a:r>
              <a:rPr lang="en-ZA" b="1" dirty="0" smtClean="0"/>
              <a:t>Priority wetlands in the </a:t>
            </a:r>
            <a:r>
              <a:rPr lang="en-ZA" b="1" dirty="0" err="1" smtClean="0"/>
              <a:t>Breede</a:t>
            </a:r>
            <a:r>
              <a:rPr lang="en-ZA" b="1" dirty="0" smtClean="0"/>
              <a:t>-Overberg</a:t>
            </a:r>
            <a:endParaRPr lang="en-GB" b="1" dirty="0"/>
          </a:p>
        </p:txBody>
      </p:sp>
    </p:spTree>
    <p:extLst>
      <p:ext uri="{BB962C8B-B14F-4D97-AF65-F5344CB8AC3E}">
        <p14:creationId xmlns:p14="http://schemas.microsoft.com/office/powerpoint/2010/main" val="2946485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rot="497570">
            <a:off x="136478" y="4920175"/>
            <a:ext cx="2553400" cy="670622"/>
          </a:xfrm>
          <a:prstGeom prst="rect">
            <a:avLst/>
          </a:prstGeom>
          <a:pattFill prst="zigZag">
            <a:fgClr>
              <a:schemeClr val="bg1"/>
            </a:fgClr>
            <a:bgClr>
              <a:schemeClr val="accent1"/>
            </a:bgClr>
          </a:pattFill>
          <a:ln w="38100">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Rectangle 59"/>
          <p:cNvSpPr/>
          <p:nvPr/>
        </p:nvSpPr>
        <p:spPr>
          <a:xfrm rot="851334">
            <a:off x="5699592" y="1961037"/>
            <a:ext cx="2405226" cy="429569"/>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xmlns="" id="{D2F84E0C-E16E-4241-AB20-166B197952F0}"/>
              </a:ext>
            </a:extLst>
          </p:cNvPr>
          <p:cNvSpPr txBox="1">
            <a:spLocks/>
          </p:cNvSpPr>
          <p:nvPr/>
        </p:nvSpPr>
        <p:spPr>
          <a:xfrm>
            <a:off x="0" y="0"/>
            <a:ext cx="9144000" cy="52172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Wetlands: SEEPS</a:t>
            </a:r>
            <a:endParaRPr lang="en-GB" sz="2400" b="1" dirty="0">
              <a:solidFill>
                <a:schemeClr val="bg1"/>
              </a:solidFill>
            </a:endParaRPr>
          </a:p>
        </p:txBody>
      </p:sp>
      <p:sp>
        <p:nvSpPr>
          <p:cNvPr id="2" name="Rectangle 1"/>
          <p:cNvSpPr/>
          <p:nvPr/>
        </p:nvSpPr>
        <p:spPr>
          <a:xfrm rot="882659">
            <a:off x="5594326" y="2378821"/>
            <a:ext cx="2398823" cy="457969"/>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rot="847471">
            <a:off x="5804365" y="1513912"/>
            <a:ext cx="2405227" cy="45634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a:off x="6010592" y="1322511"/>
            <a:ext cx="250543" cy="4314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475006" y="1956477"/>
            <a:ext cx="161893" cy="23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629241" y="1547772"/>
            <a:ext cx="200069" cy="3293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51" idx="11"/>
          </p:cNvCxnSpPr>
          <p:nvPr/>
        </p:nvCxnSpPr>
        <p:spPr>
          <a:xfrm flipV="1">
            <a:off x="5738553" y="2334684"/>
            <a:ext cx="416928" cy="578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6528226" y="2456392"/>
            <a:ext cx="426980" cy="999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7383617" y="2507951"/>
            <a:ext cx="182779" cy="1775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rot="1082563">
            <a:off x="230672" y="4621170"/>
            <a:ext cx="2582967" cy="476579"/>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Freeform 26"/>
          <p:cNvSpPr/>
          <p:nvPr/>
        </p:nvSpPr>
        <p:spPr>
          <a:xfrm>
            <a:off x="361492" y="3744737"/>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Freeform 27"/>
          <p:cNvSpPr/>
          <p:nvPr/>
        </p:nvSpPr>
        <p:spPr>
          <a:xfrm>
            <a:off x="719542" y="3776017"/>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Freeform 28"/>
          <p:cNvSpPr/>
          <p:nvPr/>
        </p:nvSpPr>
        <p:spPr>
          <a:xfrm>
            <a:off x="1538841" y="4084652"/>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reeform 29"/>
          <p:cNvSpPr/>
          <p:nvPr/>
        </p:nvSpPr>
        <p:spPr>
          <a:xfrm>
            <a:off x="1066791" y="3986627"/>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Freeform 30"/>
          <p:cNvSpPr/>
          <p:nvPr/>
        </p:nvSpPr>
        <p:spPr>
          <a:xfrm>
            <a:off x="1956646" y="4187643"/>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2498991" y="3912283"/>
            <a:ext cx="6510199" cy="1886670"/>
          </a:xfrm>
          <a:prstGeom prst="rect">
            <a:avLst/>
          </a:prstGeom>
        </p:spPr>
        <p:txBody>
          <a:bodyPr wrap="square">
            <a:spAutoFit/>
          </a:bodyPr>
          <a:lstStyle/>
          <a:p>
            <a:pPr marL="628650" marR="0" indent="-171450" algn="just">
              <a:lnSpc>
                <a:spcPct val="115000"/>
              </a:lnSpc>
              <a:spcBef>
                <a:spcPts val="600"/>
              </a:spcBef>
              <a:spcAft>
                <a:spcPts val="0"/>
              </a:spcAft>
              <a:buFont typeface="Arial" panose="020B0604020202020204" pitchFamily="34" charset="0"/>
              <a:buChar char="•"/>
            </a:pPr>
            <a:r>
              <a:rPr lang="en-ZA" sz="1200" dirty="0">
                <a:ea typeface="Arial" panose="020B0604020202020204" pitchFamily="34" charset="0"/>
              </a:rPr>
              <a:t>Normally associated with groundwater discharge, although there are additional contributions from surrounding runoff. </a:t>
            </a:r>
            <a:endParaRPr lang="en-ZA" sz="1200" dirty="0" smtClean="0">
              <a:ea typeface="Arial" panose="020B0604020202020204" pitchFamily="34" charset="0"/>
            </a:endParaRPr>
          </a:p>
          <a:p>
            <a:pPr marL="628650" marR="0" indent="-1714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Contribute </a:t>
            </a:r>
            <a:r>
              <a:rPr lang="en-ZA" sz="1200" dirty="0">
                <a:ea typeface="Arial" panose="020B0604020202020204" pitchFamily="34" charset="0"/>
              </a:rPr>
              <a:t>streamflow regulation early in the season, until soils are saturated. </a:t>
            </a:r>
            <a:endParaRPr lang="en-ZA" sz="1200" dirty="0" smtClean="0">
              <a:ea typeface="Arial" panose="020B0604020202020204" pitchFamily="34" charset="0"/>
            </a:endParaRPr>
          </a:p>
          <a:p>
            <a:pPr marL="628650" marR="0" indent="-1714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Good </a:t>
            </a:r>
            <a:r>
              <a:rPr lang="en-ZA" sz="1200" dirty="0">
                <a:ea typeface="Arial" panose="020B0604020202020204" pitchFamily="34" charset="0"/>
              </a:rPr>
              <a:t>provision of nitrate removal, but poor at erosion control owing to location on steep slopes.</a:t>
            </a:r>
          </a:p>
          <a:p>
            <a:pPr marL="628650" marR="0" indent="-171450" algn="just">
              <a:lnSpc>
                <a:spcPct val="115000"/>
              </a:lnSpc>
              <a:spcBef>
                <a:spcPts val="600"/>
              </a:spcBef>
              <a:spcAft>
                <a:spcPts val="0"/>
              </a:spcAft>
              <a:buFont typeface="Arial" panose="020B0604020202020204" pitchFamily="34" charset="0"/>
              <a:buChar char="•"/>
            </a:pPr>
            <a:r>
              <a:rPr lang="en-US" sz="1200" dirty="0">
                <a:ea typeface="Arial" panose="020B0604020202020204" pitchFamily="34" charset="0"/>
              </a:rPr>
              <a:t>The location on slopes means that hillslope seeps are sensitive to erosion. </a:t>
            </a:r>
            <a:endParaRPr lang="en-US" sz="1200" dirty="0" smtClean="0">
              <a:ea typeface="Arial" panose="020B0604020202020204" pitchFamily="34" charset="0"/>
            </a:endParaRPr>
          </a:p>
          <a:p>
            <a:pPr marL="628650" marR="0" indent="-171450" algn="just">
              <a:lnSpc>
                <a:spcPct val="115000"/>
              </a:lnSpc>
              <a:spcBef>
                <a:spcPts val="600"/>
              </a:spcBef>
              <a:spcAft>
                <a:spcPts val="0"/>
              </a:spcAft>
              <a:buFont typeface="Arial" panose="020B0604020202020204" pitchFamily="34" charset="0"/>
              <a:buChar char="•"/>
            </a:pPr>
            <a:r>
              <a:rPr lang="en-US" sz="1200" dirty="0" smtClean="0">
                <a:ea typeface="Arial" panose="020B0604020202020204" pitchFamily="34" charset="0"/>
              </a:rPr>
              <a:t>Habitat </a:t>
            </a:r>
            <a:r>
              <a:rPr lang="en-US" sz="1200" dirty="0">
                <a:ea typeface="Arial" panose="020B0604020202020204" pitchFamily="34" charset="0"/>
              </a:rPr>
              <a:t>transformation through agricultural use is also likely.</a:t>
            </a:r>
            <a:endParaRPr lang="en-GB" sz="1200" dirty="0">
              <a:ea typeface="Arial" panose="020B0604020202020204" pitchFamily="34" charset="0"/>
            </a:endParaRPr>
          </a:p>
        </p:txBody>
      </p:sp>
      <p:sp>
        <p:nvSpPr>
          <p:cNvPr id="36" name="TextBox 35"/>
          <p:cNvSpPr txBox="1"/>
          <p:nvPr/>
        </p:nvSpPr>
        <p:spPr>
          <a:xfrm>
            <a:off x="6678224" y="956814"/>
            <a:ext cx="1366015" cy="307777"/>
          </a:xfrm>
          <a:prstGeom prst="rect">
            <a:avLst/>
          </a:prstGeom>
          <a:noFill/>
        </p:spPr>
        <p:txBody>
          <a:bodyPr wrap="none" rtlCol="0">
            <a:spAutoFit/>
          </a:bodyPr>
          <a:lstStyle/>
          <a:p>
            <a:r>
              <a:rPr lang="en-ZA" sz="1400" dirty="0" smtClean="0">
                <a:solidFill>
                  <a:srgbClr val="FF0000"/>
                </a:solidFill>
              </a:rPr>
              <a:t>Hillslope runoff</a:t>
            </a:r>
            <a:endParaRPr lang="en-GB" sz="1400" dirty="0">
              <a:solidFill>
                <a:srgbClr val="FF0000"/>
              </a:solidFill>
            </a:endParaRPr>
          </a:p>
        </p:txBody>
      </p:sp>
      <p:cxnSp>
        <p:nvCxnSpPr>
          <p:cNvPr id="38" name="Straight Arrow Connector 37"/>
          <p:cNvCxnSpPr/>
          <p:nvPr/>
        </p:nvCxnSpPr>
        <p:spPr>
          <a:xfrm flipV="1">
            <a:off x="325120" y="4592927"/>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569170" y="4671009"/>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153920" y="5121153"/>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102022" y="4837852"/>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194430" y="4846764"/>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01464" y="5757844"/>
            <a:ext cx="2874753" cy="523220"/>
          </a:xfrm>
          <a:prstGeom prst="rect">
            <a:avLst/>
          </a:prstGeom>
          <a:noFill/>
        </p:spPr>
        <p:txBody>
          <a:bodyPr wrap="square" rtlCol="0">
            <a:spAutoFit/>
          </a:bodyPr>
          <a:lstStyle/>
          <a:p>
            <a:r>
              <a:rPr lang="en-ZA" sz="1400" dirty="0" smtClean="0">
                <a:solidFill>
                  <a:srgbClr val="FF0000"/>
                </a:solidFill>
              </a:rPr>
              <a:t>Mainly groundwater discharge (</a:t>
            </a:r>
            <a:r>
              <a:rPr lang="en-ZA" sz="1400" dirty="0" err="1" smtClean="0">
                <a:solidFill>
                  <a:srgbClr val="FF0000"/>
                </a:solidFill>
              </a:rPr>
              <a:t>baseflow</a:t>
            </a:r>
            <a:r>
              <a:rPr lang="en-ZA" sz="1400" dirty="0" smtClean="0">
                <a:solidFill>
                  <a:srgbClr val="FF0000"/>
                </a:solidFill>
              </a:rPr>
              <a:t>)</a:t>
            </a:r>
            <a:endParaRPr lang="en-GB" sz="1400" dirty="0">
              <a:solidFill>
                <a:srgbClr val="FF0000"/>
              </a:solidFill>
            </a:endParaRPr>
          </a:p>
        </p:txBody>
      </p:sp>
      <p:sp>
        <p:nvSpPr>
          <p:cNvPr id="47" name="Freeform 46"/>
          <p:cNvSpPr/>
          <p:nvPr/>
        </p:nvSpPr>
        <p:spPr>
          <a:xfrm>
            <a:off x="5776770" y="150774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Freeform 47"/>
          <p:cNvSpPr/>
          <p:nvPr/>
        </p:nvSpPr>
        <p:spPr>
          <a:xfrm>
            <a:off x="6274221" y="1359698"/>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Freeform 48"/>
          <p:cNvSpPr/>
          <p:nvPr/>
        </p:nvSpPr>
        <p:spPr>
          <a:xfrm>
            <a:off x="7004145" y="149591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Freeform 49"/>
          <p:cNvSpPr/>
          <p:nvPr/>
        </p:nvSpPr>
        <p:spPr>
          <a:xfrm>
            <a:off x="7636899" y="1570594"/>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Freeform 50"/>
          <p:cNvSpPr/>
          <p:nvPr/>
        </p:nvSpPr>
        <p:spPr>
          <a:xfrm>
            <a:off x="5688974" y="226010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Freeform 51"/>
          <p:cNvSpPr/>
          <p:nvPr/>
        </p:nvSpPr>
        <p:spPr>
          <a:xfrm>
            <a:off x="6247657" y="233399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Freeform 52"/>
          <p:cNvSpPr/>
          <p:nvPr/>
        </p:nvSpPr>
        <p:spPr>
          <a:xfrm>
            <a:off x="7064003" y="2421206"/>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Freeform 53"/>
          <p:cNvSpPr/>
          <p:nvPr/>
        </p:nvSpPr>
        <p:spPr>
          <a:xfrm>
            <a:off x="7593844" y="245639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TextBox 57"/>
          <p:cNvSpPr txBox="1"/>
          <p:nvPr/>
        </p:nvSpPr>
        <p:spPr>
          <a:xfrm>
            <a:off x="-59348" y="3527110"/>
            <a:ext cx="1418978" cy="307777"/>
          </a:xfrm>
          <a:prstGeom prst="rect">
            <a:avLst/>
          </a:prstGeom>
          <a:noFill/>
        </p:spPr>
        <p:txBody>
          <a:bodyPr wrap="none" rtlCol="0">
            <a:spAutoFit/>
          </a:bodyPr>
          <a:lstStyle/>
          <a:p>
            <a:r>
              <a:rPr lang="en-ZA" sz="1400" i="1" dirty="0" err="1" smtClean="0"/>
              <a:t>Ollis</a:t>
            </a:r>
            <a:r>
              <a:rPr lang="en-ZA" sz="1400" i="1" dirty="0" smtClean="0"/>
              <a:t> et al. 2013</a:t>
            </a:r>
            <a:endParaRPr lang="en-GB" sz="1400" i="1" dirty="0"/>
          </a:p>
        </p:txBody>
      </p:sp>
      <p:sp>
        <p:nvSpPr>
          <p:cNvPr id="59" name="Right Arrow 58"/>
          <p:cNvSpPr/>
          <p:nvPr/>
        </p:nvSpPr>
        <p:spPr>
          <a:xfrm rot="685856">
            <a:off x="5430608" y="1640122"/>
            <a:ext cx="256719" cy="321907"/>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Freeform 60"/>
          <p:cNvSpPr/>
          <p:nvPr/>
        </p:nvSpPr>
        <p:spPr>
          <a:xfrm>
            <a:off x="6322957" y="192687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Freeform 61"/>
          <p:cNvSpPr/>
          <p:nvPr/>
        </p:nvSpPr>
        <p:spPr>
          <a:xfrm>
            <a:off x="7004145" y="1899113"/>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ight Arrow 62"/>
          <p:cNvSpPr/>
          <p:nvPr/>
        </p:nvSpPr>
        <p:spPr>
          <a:xfrm rot="856821">
            <a:off x="8122935" y="2382017"/>
            <a:ext cx="286059" cy="2421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a:off x="6678224" y="2134443"/>
            <a:ext cx="251706" cy="530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7735355" y="2348644"/>
            <a:ext cx="251704" cy="725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279471" y="709673"/>
            <a:ext cx="1370340" cy="954107"/>
          </a:xfrm>
          <a:prstGeom prst="rect">
            <a:avLst/>
          </a:prstGeom>
          <a:noFill/>
        </p:spPr>
        <p:txBody>
          <a:bodyPr wrap="square" rtlCol="0">
            <a:spAutoFit/>
          </a:bodyPr>
          <a:lstStyle/>
          <a:p>
            <a:r>
              <a:rPr lang="en-ZA" sz="1400" dirty="0" smtClean="0">
                <a:solidFill>
                  <a:schemeClr val="accent1"/>
                </a:solidFill>
              </a:rPr>
              <a:t>Diffuse unidirectional flow downslope</a:t>
            </a:r>
            <a:endParaRPr lang="en-GB" sz="1400" dirty="0">
              <a:solidFill>
                <a:schemeClr val="accent1"/>
              </a:solidFill>
            </a:endParaRPr>
          </a:p>
        </p:txBody>
      </p:sp>
      <p:cxnSp>
        <p:nvCxnSpPr>
          <p:cNvPr id="12" name="Straight Connector 11"/>
          <p:cNvCxnSpPr/>
          <p:nvPr/>
        </p:nvCxnSpPr>
        <p:spPr>
          <a:xfrm>
            <a:off x="5444823" y="1169040"/>
            <a:ext cx="528880" cy="232946"/>
          </a:xfrm>
          <a:prstGeom prst="line">
            <a:avLst/>
          </a:prstGeom>
        </p:spPr>
        <p:style>
          <a:lnRef idx="2">
            <a:schemeClr val="accent1"/>
          </a:lnRef>
          <a:fillRef idx="0">
            <a:schemeClr val="accent1"/>
          </a:fillRef>
          <a:effectRef idx="1">
            <a:schemeClr val="accent1"/>
          </a:effectRef>
          <a:fontRef idx="minor">
            <a:schemeClr val="tx1"/>
          </a:fontRef>
        </p:style>
      </p:cxnSp>
      <p:pic>
        <p:nvPicPr>
          <p:cNvPr id="56" name="Picture 55"/>
          <p:cNvPicPr>
            <a:picLocks noChangeAspect="1"/>
          </p:cNvPicPr>
          <p:nvPr/>
        </p:nvPicPr>
        <p:blipFill>
          <a:blip r:embed="rId2"/>
          <a:stretch>
            <a:fillRect/>
          </a:stretch>
        </p:blipFill>
        <p:spPr>
          <a:xfrm>
            <a:off x="0" y="536242"/>
            <a:ext cx="4078908" cy="2997902"/>
          </a:xfrm>
          <a:prstGeom prst="rect">
            <a:avLst/>
          </a:prstGeom>
        </p:spPr>
      </p:pic>
      <p:sp>
        <p:nvSpPr>
          <p:cNvPr id="24" name="Right Arrow 23"/>
          <p:cNvSpPr/>
          <p:nvPr/>
        </p:nvSpPr>
        <p:spPr>
          <a:xfrm rot="19425574">
            <a:off x="5961549" y="2749208"/>
            <a:ext cx="348630" cy="314288"/>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ight Arrow 24"/>
          <p:cNvSpPr/>
          <p:nvPr/>
        </p:nvSpPr>
        <p:spPr>
          <a:xfrm rot="4258748">
            <a:off x="6361635" y="1016574"/>
            <a:ext cx="282730" cy="284240"/>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rot="847096">
            <a:off x="5693752" y="1493345"/>
            <a:ext cx="2411227" cy="1369406"/>
          </a:xfrm>
          <a:prstGeom prst="rect">
            <a:avLst/>
          </a:prstGeom>
          <a:noFill/>
          <a:ln w="38100">
            <a:solidFill>
              <a:srgbClr val="FF5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68065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566058" y="1919659"/>
            <a:ext cx="2405226" cy="429569"/>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xmlns="" id="{D2F84E0C-E16E-4241-AB20-166B197952F0}"/>
              </a:ext>
            </a:extLst>
          </p:cNvPr>
          <p:cNvSpPr txBox="1">
            <a:spLocks/>
          </p:cNvSpPr>
          <p:nvPr/>
        </p:nvSpPr>
        <p:spPr>
          <a:xfrm>
            <a:off x="-28537" y="0"/>
            <a:ext cx="9172537" cy="562566"/>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Wetlands: DEPRESSIONS</a:t>
            </a:r>
            <a:endParaRPr lang="en-GB" sz="2400" b="1" dirty="0">
              <a:solidFill>
                <a:schemeClr val="bg1"/>
              </a:solidFill>
            </a:endParaRPr>
          </a:p>
        </p:txBody>
      </p:sp>
      <p:sp>
        <p:nvSpPr>
          <p:cNvPr id="2" name="Rectangle 1"/>
          <p:cNvSpPr/>
          <p:nvPr/>
        </p:nvSpPr>
        <p:spPr>
          <a:xfrm>
            <a:off x="5572461" y="2369774"/>
            <a:ext cx="2398823" cy="457969"/>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5566057" y="1451860"/>
            <a:ext cx="2405227" cy="45634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V="1">
            <a:off x="6045798" y="1680031"/>
            <a:ext cx="0" cy="304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501667" y="1680031"/>
            <a:ext cx="0" cy="304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6804076" y="1680031"/>
            <a:ext cx="0" cy="304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045798" y="2299596"/>
            <a:ext cx="0" cy="299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804076" y="2334684"/>
            <a:ext cx="0" cy="2640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501667" y="2299596"/>
            <a:ext cx="0" cy="299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233491" y="4606067"/>
            <a:ext cx="2485017" cy="28082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Freeform 26"/>
          <p:cNvSpPr/>
          <p:nvPr/>
        </p:nvSpPr>
        <p:spPr>
          <a:xfrm>
            <a:off x="325120" y="401320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Freeform 27"/>
          <p:cNvSpPr/>
          <p:nvPr/>
        </p:nvSpPr>
        <p:spPr>
          <a:xfrm>
            <a:off x="660799" y="3999753"/>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Freeform 28"/>
          <p:cNvSpPr/>
          <p:nvPr/>
        </p:nvSpPr>
        <p:spPr>
          <a:xfrm>
            <a:off x="1782891" y="3960054"/>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reeform 29"/>
          <p:cNvSpPr/>
          <p:nvPr/>
        </p:nvSpPr>
        <p:spPr>
          <a:xfrm>
            <a:off x="1066791" y="3986627"/>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Freeform 30"/>
          <p:cNvSpPr/>
          <p:nvPr/>
        </p:nvSpPr>
        <p:spPr>
          <a:xfrm>
            <a:off x="1446433" y="397318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233491" y="4886889"/>
            <a:ext cx="2485017" cy="650311"/>
          </a:xfrm>
          <a:prstGeom prst="rect">
            <a:avLst/>
          </a:prstGeom>
          <a:pattFill prst="zigZag">
            <a:fgClr>
              <a:schemeClr val="bg1"/>
            </a:fgClr>
            <a:bgClr>
              <a:schemeClr val="accent1"/>
            </a:bgClr>
          </a:pattFill>
          <a:ln w="28575">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2885440" y="3912283"/>
            <a:ext cx="6123750" cy="1308050"/>
          </a:xfrm>
          <a:prstGeom prst="rect">
            <a:avLst/>
          </a:prstGeom>
        </p:spPr>
        <p:txBody>
          <a:bodyPr wrap="square">
            <a:spAutoFit/>
          </a:bodyPr>
          <a:lstStyle/>
          <a:p>
            <a:pPr marL="628650" marR="0" indent="-171450" algn="just">
              <a:lnSpc>
                <a:spcPct val="115000"/>
              </a:lnSpc>
              <a:spcBef>
                <a:spcPts val="600"/>
              </a:spcBef>
              <a:spcAft>
                <a:spcPts val="0"/>
              </a:spcAft>
              <a:buFont typeface="Arial" panose="020B0604020202020204" pitchFamily="34" charset="0"/>
              <a:buChar char="•"/>
            </a:pPr>
            <a:r>
              <a:rPr lang="en-ZA" sz="1200" dirty="0">
                <a:ea typeface="Arial" panose="020B0604020202020204" pitchFamily="34" charset="0"/>
              </a:rPr>
              <a:t>Can receive both surface and groundwater flows, which accumulate in the depression. </a:t>
            </a:r>
            <a:endParaRPr lang="en-ZA" sz="1200" dirty="0" smtClean="0">
              <a:ea typeface="Arial" panose="020B0604020202020204" pitchFamily="34" charset="0"/>
            </a:endParaRPr>
          </a:p>
          <a:p>
            <a:pPr marL="628650" marR="0" indent="-171450" algn="just">
              <a:lnSpc>
                <a:spcPct val="115000"/>
              </a:lnSpc>
              <a:spcBef>
                <a:spcPts val="600"/>
              </a:spcBef>
              <a:spcAft>
                <a:spcPts val="0"/>
              </a:spcAft>
              <a:buFont typeface="Arial" panose="020B0604020202020204" pitchFamily="34" charset="0"/>
              <a:buChar char="•"/>
            </a:pPr>
            <a:r>
              <a:rPr lang="en-US" sz="1200" dirty="0">
                <a:ea typeface="Arial" panose="020B0604020202020204" pitchFamily="34" charset="0"/>
              </a:rPr>
              <a:t>Depression wetlands </a:t>
            </a:r>
            <a:r>
              <a:rPr lang="en-US" sz="1200" dirty="0" smtClean="0">
                <a:ea typeface="Arial" panose="020B0604020202020204" pitchFamily="34" charset="0"/>
              </a:rPr>
              <a:t>are </a:t>
            </a:r>
            <a:r>
              <a:rPr lang="en-US" sz="1200" dirty="0">
                <a:ea typeface="Arial" panose="020B0604020202020204" pitchFamily="34" charset="0"/>
              </a:rPr>
              <a:t>sensitive to increased </a:t>
            </a:r>
            <a:r>
              <a:rPr lang="en-US" sz="1200" dirty="0" err="1">
                <a:ea typeface="Arial" panose="020B0604020202020204" pitchFamily="34" charset="0"/>
              </a:rPr>
              <a:t>stormwater</a:t>
            </a:r>
            <a:r>
              <a:rPr lang="en-US" sz="1200" dirty="0">
                <a:ea typeface="Arial" panose="020B0604020202020204" pitchFamily="34" charset="0"/>
              </a:rPr>
              <a:t> inputs as this impacts the seasonality of the wetlands. </a:t>
            </a:r>
            <a:endParaRPr lang="en-US" sz="1200" dirty="0" smtClean="0">
              <a:ea typeface="Arial" panose="020B0604020202020204" pitchFamily="34" charset="0"/>
            </a:endParaRPr>
          </a:p>
          <a:p>
            <a:pPr marL="628650" marR="0" indent="-171450" algn="just">
              <a:lnSpc>
                <a:spcPct val="115000"/>
              </a:lnSpc>
              <a:spcBef>
                <a:spcPts val="600"/>
              </a:spcBef>
              <a:spcAft>
                <a:spcPts val="0"/>
              </a:spcAft>
              <a:buFont typeface="Arial" panose="020B0604020202020204" pitchFamily="34" charset="0"/>
              <a:buChar char="•"/>
            </a:pPr>
            <a:r>
              <a:rPr lang="en-US" sz="1200" dirty="0" smtClean="0">
                <a:ea typeface="Arial" panose="020B0604020202020204" pitchFamily="34" charset="0"/>
              </a:rPr>
              <a:t>Habitat </a:t>
            </a:r>
            <a:r>
              <a:rPr lang="en-US" sz="1200" dirty="0">
                <a:ea typeface="Arial" panose="020B0604020202020204" pitchFamily="34" charset="0"/>
              </a:rPr>
              <a:t>transformation is also likely.</a:t>
            </a:r>
            <a:endParaRPr lang="en-ZA" sz="1200" dirty="0">
              <a:ea typeface="Arial" panose="020B0604020202020204" pitchFamily="34" charset="0"/>
            </a:endParaRPr>
          </a:p>
        </p:txBody>
      </p:sp>
      <p:sp>
        <p:nvSpPr>
          <p:cNvPr id="34" name="Right Arrow 33"/>
          <p:cNvSpPr/>
          <p:nvPr/>
        </p:nvSpPr>
        <p:spPr>
          <a:xfrm rot="5400000">
            <a:off x="6664090" y="1133258"/>
            <a:ext cx="279971" cy="2517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ight Arrow 34"/>
          <p:cNvSpPr/>
          <p:nvPr/>
        </p:nvSpPr>
        <p:spPr>
          <a:xfrm rot="16200000">
            <a:off x="6659569" y="2916576"/>
            <a:ext cx="289016" cy="2517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TextBox 35"/>
          <p:cNvSpPr txBox="1"/>
          <p:nvPr/>
        </p:nvSpPr>
        <p:spPr>
          <a:xfrm>
            <a:off x="6929928" y="1038551"/>
            <a:ext cx="1366015" cy="307777"/>
          </a:xfrm>
          <a:prstGeom prst="rect">
            <a:avLst/>
          </a:prstGeom>
          <a:noFill/>
        </p:spPr>
        <p:txBody>
          <a:bodyPr wrap="none" rtlCol="0">
            <a:spAutoFit/>
          </a:bodyPr>
          <a:lstStyle/>
          <a:p>
            <a:r>
              <a:rPr lang="en-ZA" sz="1400" dirty="0" smtClean="0">
                <a:solidFill>
                  <a:srgbClr val="FF0000"/>
                </a:solidFill>
              </a:rPr>
              <a:t>Hillslope runoff</a:t>
            </a:r>
            <a:endParaRPr lang="en-GB" sz="1400" dirty="0">
              <a:solidFill>
                <a:srgbClr val="FF0000"/>
              </a:solidFill>
            </a:endParaRPr>
          </a:p>
        </p:txBody>
      </p:sp>
      <p:cxnSp>
        <p:nvCxnSpPr>
          <p:cNvPr id="38" name="Straight Arrow Connector 37"/>
          <p:cNvCxnSpPr/>
          <p:nvPr/>
        </p:nvCxnSpPr>
        <p:spPr>
          <a:xfrm flipV="1">
            <a:off x="457200" y="4680994"/>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07920" y="4680993"/>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690483" y="4705474"/>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99440" y="4674044"/>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782891" y="4714386"/>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509520" y="4715903"/>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102022" y="4665132"/>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194430" y="4674044"/>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50544" y="5730310"/>
            <a:ext cx="2874753" cy="523220"/>
          </a:xfrm>
          <a:prstGeom prst="rect">
            <a:avLst/>
          </a:prstGeom>
          <a:noFill/>
        </p:spPr>
        <p:txBody>
          <a:bodyPr wrap="square" rtlCol="0">
            <a:spAutoFit/>
          </a:bodyPr>
          <a:lstStyle/>
          <a:p>
            <a:r>
              <a:rPr lang="en-ZA" sz="1400" dirty="0" smtClean="0">
                <a:solidFill>
                  <a:srgbClr val="FF0000"/>
                </a:solidFill>
              </a:rPr>
              <a:t>Infiltration/groundwater inflow (</a:t>
            </a:r>
            <a:r>
              <a:rPr lang="en-ZA" sz="1400" dirty="0" err="1" smtClean="0">
                <a:solidFill>
                  <a:srgbClr val="FF0000"/>
                </a:solidFill>
              </a:rPr>
              <a:t>baseflow</a:t>
            </a:r>
            <a:r>
              <a:rPr lang="en-ZA" sz="1400" dirty="0" smtClean="0">
                <a:solidFill>
                  <a:srgbClr val="FF0000"/>
                </a:solidFill>
              </a:rPr>
              <a:t>)</a:t>
            </a:r>
            <a:endParaRPr lang="en-GB" sz="1400" dirty="0">
              <a:solidFill>
                <a:srgbClr val="FF0000"/>
              </a:solidFill>
            </a:endParaRPr>
          </a:p>
        </p:txBody>
      </p:sp>
      <p:sp>
        <p:nvSpPr>
          <p:cNvPr id="47" name="Freeform 46"/>
          <p:cNvSpPr/>
          <p:nvPr/>
        </p:nvSpPr>
        <p:spPr>
          <a:xfrm>
            <a:off x="5776770" y="150774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Freeform 47"/>
          <p:cNvSpPr/>
          <p:nvPr/>
        </p:nvSpPr>
        <p:spPr>
          <a:xfrm>
            <a:off x="6274221" y="1359698"/>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Freeform 48"/>
          <p:cNvSpPr/>
          <p:nvPr/>
        </p:nvSpPr>
        <p:spPr>
          <a:xfrm>
            <a:off x="7004145" y="149591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Freeform 49"/>
          <p:cNvSpPr/>
          <p:nvPr/>
        </p:nvSpPr>
        <p:spPr>
          <a:xfrm>
            <a:off x="7501596" y="134786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Freeform 50"/>
          <p:cNvSpPr/>
          <p:nvPr/>
        </p:nvSpPr>
        <p:spPr>
          <a:xfrm>
            <a:off x="5750206" y="248204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Freeform 51"/>
          <p:cNvSpPr/>
          <p:nvPr/>
        </p:nvSpPr>
        <p:spPr>
          <a:xfrm>
            <a:off x="6247657" y="233399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Freeform 52"/>
          <p:cNvSpPr/>
          <p:nvPr/>
        </p:nvSpPr>
        <p:spPr>
          <a:xfrm>
            <a:off x="7064003" y="2421206"/>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Freeform 53"/>
          <p:cNvSpPr/>
          <p:nvPr/>
        </p:nvSpPr>
        <p:spPr>
          <a:xfrm>
            <a:off x="7561454" y="227315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TextBox 57"/>
          <p:cNvSpPr txBox="1"/>
          <p:nvPr/>
        </p:nvSpPr>
        <p:spPr>
          <a:xfrm>
            <a:off x="-59348" y="3527110"/>
            <a:ext cx="1418978" cy="307777"/>
          </a:xfrm>
          <a:prstGeom prst="rect">
            <a:avLst/>
          </a:prstGeom>
          <a:noFill/>
        </p:spPr>
        <p:txBody>
          <a:bodyPr wrap="none" rtlCol="0">
            <a:spAutoFit/>
          </a:bodyPr>
          <a:lstStyle/>
          <a:p>
            <a:r>
              <a:rPr lang="en-ZA" sz="1400" i="1" dirty="0" err="1" smtClean="0"/>
              <a:t>Ollis</a:t>
            </a:r>
            <a:r>
              <a:rPr lang="en-ZA" sz="1400" i="1" dirty="0" smtClean="0"/>
              <a:t> et al. 2013</a:t>
            </a:r>
            <a:endParaRPr lang="en-GB" sz="1400" i="1" dirty="0"/>
          </a:p>
        </p:txBody>
      </p:sp>
      <p:sp>
        <p:nvSpPr>
          <p:cNvPr id="59" name="Right Arrow 58"/>
          <p:cNvSpPr/>
          <p:nvPr/>
        </p:nvSpPr>
        <p:spPr>
          <a:xfrm>
            <a:off x="5128057" y="1998615"/>
            <a:ext cx="301243" cy="2864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Freeform 60"/>
          <p:cNvSpPr/>
          <p:nvPr/>
        </p:nvSpPr>
        <p:spPr>
          <a:xfrm>
            <a:off x="6322957" y="192687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Freeform 61"/>
          <p:cNvSpPr/>
          <p:nvPr/>
        </p:nvSpPr>
        <p:spPr>
          <a:xfrm>
            <a:off x="7004145" y="1899113"/>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ight Arrow 62"/>
          <p:cNvSpPr/>
          <p:nvPr/>
        </p:nvSpPr>
        <p:spPr>
          <a:xfrm rot="10800000">
            <a:off x="8044770" y="2187528"/>
            <a:ext cx="302601" cy="275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a:off x="6678224" y="2134443"/>
            <a:ext cx="2517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7606788" y="2114966"/>
            <a:ext cx="2517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266704" y="1376632"/>
            <a:ext cx="1353762" cy="523220"/>
          </a:xfrm>
          <a:prstGeom prst="rect">
            <a:avLst/>
          </a:prstGeom>
          <a:noFill/>
        </p:spPr>
        <p:txBody>
          <a:bodyPr wrap="square" rtlCol="0">
            <a:spAutoFit/>
          </a:bodyPr>
          <a:lstStyle/>
          <a:p>
            <a:r>
              <a:rPr lang="en-ZA" sz="1400" dirty="0" smtClean="0">
                <a:solidFill>
                  <a:schemeClr val="accent1"/>
                </a:solidFill>
              </a:rPr>
              <a:t>Diffuse flow/</a:t>
            </a:r>
          </a:p>
          <a:p>
            <a:r>
              <a:rPr lang="en-ZA" sz="1400" dirty="0" smtClean="0">
                <a:solidFill>
                  <a:schemeClr val="accent1"/>
                </a:solidFill>
              </a:rPr>
              <a:t>accumulation</a:t>
            </a:r>
            <a:endParaRPr lang="en-GB" sz="1400" dirty="0">
              <a:solidFill>
                <a:schemeClr val="accent1"/>
              </a:solidFill>
            </a:endParaRPr>
          </a:p>
        </p:txBody>
      </p:sp>
      <p:cxnSp>
        <p:nvCxnSpPr>
          <p:cNvPr id="12" name="Straight Connector 11"/>
          <p:cNvCxnSpPr/>
          <p:nvPr/>
        </p:nvCxnSpPr>
        <p:spPr>
          <a:xfrm>
            <a:off x="5435396" y="1870109"/>
            <a:ext cx="528880" cy="232946"/>
          </a:xfrm>
          <a:prstGeom prst="line">
            <a:avLst/>
          </a:prstGeom>
        </p:spPr>
        <p:style>
          <a:lnRef idx="2">
            <a:schemeClr val="accent1"/>
          </a:lnRef>
          <a:fillRef idx="0">
            <a:schemeClr val="accent1"/>
          </a:fillRef>
          <a:effectRef idx="1">
            <a:schemeClr val="accent1"/>
          </a:effectRef>
          <a:fontRef idx="minor">
            <a:schemeClr val="tx1"/>
          </a:fontRef>
        </p:style>
      </p:cxnSp>
      <p:pic>
        <p:nvPicPr>
          <p:cNvPr id="56" name="Picture 55"/>
          <p:cNvPicPr>
            <a:picLocks noChangeAspect="1"/>
          </p:cNvPicPr>
          <p:nvPr/>
        </p:nvPicPr>
        <p:blipFill>
          <a:blip r:embed="rId2"/>
          <a:stretch>
            <a:fillRect/>
          </a:stretch>
        </p:blipFill>
        <p:spPr>
          <a:xfrm>
            <a:off x="-28537" y="553126"/>
            <a:ext cx="4043536" cy="2949727"/>
          </a:xfrm>
          <a:prstGeom prst="rect">
            <a:avLst/>
          </a:prstGeom>
        </p:spPr>
      </p:pic>
      <p:sp>
        <p:nvSpPr>
          <p:cNvPr id="57" name="Right Arrow 56"/>
          <p:cNvSpPr/>
          <p:nvPr/>
        </p:nvSpPr>
        <p:spPr>
          <a:xfrm>
            <a:off x="8085859" y="1887757"/>
            <a:ext cx="282560" cy="246686"/>
          </a:xfrm>
          <a:prstGeom prst="rightArrow">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TextBox 63"/>
          <p:cNvSpPr txBox="1"/>
          <p:nvPr/>
        </p:nvSpPr>
        <p:spPr>
          <a:xfrm>
            <a:off x="7999047" y="1468226"/>
            <a:ext cx="1177617" cy="430887"/>
          </a:xfrm>
          <a:prstGeom prst="rect">
            <a:avLst/>
          </a:prstGeom>
          <a:noFill/>
        </p:spPr>
        <p:txBody>
          <a:bodyPr wrap="square" rtlCol="0">
            <a:spAutoFit/>
          </a:bodyPr>
          <a:lstStyle/>
          <a:p>
            <a:r>
              <a:rPr lang="en-ZA" sz="1100" i="1" dirty="0" smtClean="0">
                <a:solidFill>
                  <a:schemeClr val="accent1"/>
                </a:solidFill>
              </a:rPr>
              <a:t>Channelled outflow/inflow</a:t>
            </a:r>
            <a:endParaRPr lang="en-GB" sz="1100" i="1" dirty="0">
              <a:solidFill>
                <a:schemeClr val="accent1"/>
              </a:solidFill>
            </a:endParaRPr>
          </a:p>
        </p:txBody>
      </p:sp>
      <p:sp>
        <p:nvSpPr>
          <p:cNvPr id="3" name="Rectangle 2"/>
          <p:cNvSpPr/>
          <p:nvPr/>
        </p:nvSpPr>
        <p:spPr>
          <a:xfrm>
            <a:off x="5572461" y="1451860"/>
            <a:ext cx="2398823" cy="1375883"/>
          </a:xfrm>
          <a:prstGeom prst="rect">
            <a:avLst/>
          </a:prstGeom>
          <a:noFill/>
          <a:ln w="38100">
            <a:solidFill>
              <a:srgbClr val="FF5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24766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xmlns="" id="{D2F84E0C-E16E-4241-AB20-166B197952F0}"/>
              </a:ext>
            </a:extLst>
          </p:cNvPr>
          <p:cNvSpPr txBox="1">
            <a:spLocks/>
          </p:cNvSpPr>
          <p:nvPr/>
        </p:nvSpPr>
        <p:spPr>
          <a:xfrm>
            <a:off x="0" y="-1"/>
            <a:ext cx="9144000" cy="57668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Wetlands: FLATS</a:t>
            </a:r>
            <a:endParaRPr lang="en-GB" sz="2400" b="1" dirty="0">
              <a:solidFill>
                <a:schemeClr val="bg1"/>
              </a:solidFill>
            </a:endParaRPr>
          </a:p>
        </p:txBody>
      </p:sp>
      <p:sp>
        <p:nvSpPr>
          <p:cNvPr id="10" name="Rectangle 9"/>
          <p:cNvSpPr/>
          <p:nvPr/>
        </p:nvSpPr>
        <p:spPr>
          <a:xfrm>
            <a:off x="5566057" y="1451860"/>
            <a:ext cx="2405227" cy="1374576"/>
          </a:xfrm>
          <a:prstGeom prst="rect">
            <a:avLst/>
          </a:prstGeom>
          <a:pattFill prst="pct20">
            <a:fgClr>
              <a:schemeClr val="accent1"/>
            </a:fgClr>
            <a:bgClr>
              <a:schemeClr val="bg1"/>
            </a:bgClr>
          </a:pattFill>
          <a:ln w="38100">
            <a:solidFill>
              <a:srgbClr val="FF5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233491" y="4606067"/>
            <a:ext cx="2485017" cy="47393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Freeform 26"/>
          <p:cNvSpPr/>
          <p:nvPr/>
        </p:nvSpPr>
        <p:spPr>
          <a:xfrm>
            <a:off x="325120" y="401320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Freeform 27"/>
          <p:cNvSpPr/>
          <p:nvPr/>
        </p:nvSpPr>
        <p:spPr>
          <a:xfrm>
            <a:off x="660799" y="3999753"/>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Freeform 28"/>
          <p:cNvSpPr/>
          <p:nvPr/>
        </p:nvSpPr>
        <p:spPr>
          <a:xfrm>
            <a:off x="1782891" y="3960054"/>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reeform 29"/>
          <p:cNvSpPr/>
          <p:nvPr/>
        </p:nvSpPr>
        <p:spPr>
          <a:xfrm>
            <a:off x="1066791" y="3986627"/>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Freeform 30"/>
          <p:cNvSpPr/>
          <p:nvPr/>
        </p:nvSpPr>
        <p:spPr>
          <a:xfrm>
            <a:off x="1446433" y="397318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233491" y="5079999"/>
            <a:ext cx="2485017" cy="457201"/>
          </a:xfrm>
          <a:prstGeom prst="rect">
            <a:avLst/>
          </a:prstGeom>
          <a:pattFill prst="zigZag">
            <a:fgClr>
              <a:schemeClr val="bg1"/>
            </a:fgClr>
            <a:bgClr>
              <a:schemeClr val="accent1"/>
            </a:bgClr>
          </a:pattFill>
          <a:ln w="28575">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2498991" y="3912283"/>
            <a:ext cx="6510199" cy="2099036"/>
          </a:xfrm>
          <a:prstGeom prst="rect">
            <a:avLst/>
          </a:prstGeom>
        </p:spPr>
        <p:txBody>
          <a:bodyPr wrap="square">
            <a:spAutoFit/>
          </a:bodyPr>
          <a:lstStyle/>
          <a:p>
            <a:pPr marL="628650" marR="0" indent="-171450" algn="just">
              <a:lnSpc>
                <a:spcPct val="115000"/>
              </a:lnSpc>
              <a:spcBef>
                <a:spcPts val="600"/>
              </a:spcBef>
              <a:spcAft>
                <a:spcPts val="0"/>
              </a:spcAft>
              <a:buFont typeface="Arial" panose="020B0604020202020204" pitchFamily="34" charset="0"/>
              <a:buChar char="•"/>
            </a:pPr>
            <a:r>
              <a:rPr lang="en-ZA" sz="1200" dirty="0">
                <a:ea typeface="Arial" panose="020B0604020202020204" pitchFamily="34" charset="0"/>
              </a:rPr>
              <a:t>Not fed by water from a river channel, and is typically situated on flat land (often on a coastal plain). </a:t>
            </a:r>
            <a:endParaRPr lang="en-ZA" sz="1200" dirty="0" smtClean="0">
              <a:ea typeface="Arial" panose="020B0604020202020204" pitchFamily="34" charset="0"/>
            </a:endParaRPr>
          </a:p>
          <a:p>
            <a:pPr marL="628650" marR="0" indent="-1714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The </a:t>
            </a:r>
            <a:r>
              <a:rPr lang="en-ZA" sz="1200" dirty="0">
                <a:ea typeface="Arial" panose="020B0604020202020204" pitchFamily="34" charset="0"/>
              </a:rPr>
              <a:t>primary source of water is precipitation, although on coastal plains groundwater may rise to or near the ground surface. </a:t>
            </a:r>
            <a:endParaRPr lang="en-ZA" sz="1200" dirty="0" smtClean="0">
              <a:ea typeface="Arial" panose="020B0604020202020204" pitchFamily="34" charset="0"/>
            </a:endParaRPr>
          </a:p>
          <a:p>
            <a:pPr marL="628650" marR="0" indent="-171450" algn="just">
              <a:lnSpc>
                <a:spcPct val="115000"/>
              </a:lnSpc>
              <a:spcBef>
                <a:spcPts val="600"/>
              </a:spcBef>
              <a:spcAft>
                <a:spcPts val="0"/>
              </a:spcAft>
              <a:buFont typeface="Arial" panose="020B0604020202020204" pitchFamily="34" charset="0"/>
              <a:buChar char="•"/>
            </a:pPr>
            <a:r>
              <a:rPr lang="en-ZA" sz="1200" dirty="0" smtClean="0">
                <a:ea typeface="Arial" panose="020B0604020202020204" pitchFamily="34" charset="0"/>
              </a:rPr>
              <a:t>Water </a:t>
            </a:r>
            <a:r>
              <a:rPr lang="en-ZA" sz="1200" dirty="0">
                <a:ea typeface="Arial" panose="020B0604020202020204" pitchFamily="34" charset="0"/>
              </a:rPr>
              <a:t>typically exits via evapotranspiration and infiltration.  </a:t>
            </a:r>
            <a:endParaRPr lang="en-ZA" sz="1200" dirty="0" smtClean="0">
              <a:ea typeface="Arial" panose="020B0604020202020204" pitchFamily="34" charset="0"/>
            </a:endParaRPr>
          </a:p>
          <a:p>
            <a:pPr marL="628650" marR="0" indent="-171450" algn="just">
              <a:lnSpc>
                <a:spcPct val="115000"/>
              </a:lnSpc>
              <a:spcBef>
                <a:spcPts val="600"/>
              </a:spcBef>
              <a:spcAft>
                <a:spcPts val="0"/>
              </a:spcAft>
              <a:buFont typeface="Arial" panose="020B0604020202020204" pitchFamily="34" charset="0"/>
              <a:buChar char="•"/>
            </a:pPr>
            <a:r>
              <a:rPr lang="en-US" sz="1200" dirty="0">
                <a:ea typeface="Arial" panose="020B0604020202020204" pitchFamily="34" charset="0"/>
              </a:rPr>
              <a:t>Depression wetlands are sensitive to increased </a:t>
            </a:r>
            <a:r>
              <a:rPr lang="en-US" sz="1200" dirty="0" err="1">
                <a:ea typeface="Arial" panose="020B0604020202020204" pitchFamily="34" charset="0"/>
              </a:rPr>
              <a:t>stormwater</a:t>
            </a:r>
            <a:r>
              <a:rPr lang="en-US" sz="1200" dirty="0">
                <a:ea typeface="Arial" panose="020B0604020202020204" pitchFamily="34" charset="0"/>
              </a:rPr>
              <a:t> inputs as this impacts the seasonality of the wetlands. </a:t>
            </a:r>
          </a:p>
          <a:p>
            <a:pPr marL="628650" marR="0" indent="-171450" algn="just">
              <a:lnSpc>
                <a:spcPct val="115000"/>
              </a:lnSpc>
              <a:spcBef>
                <a:spcPts val="600"/>
              </a:spcBef>
              <a:spcAft>
                <a:spcPts val="0"/>
              </a:spcAft>
              <a:buFont typeface="Arial" panose="020B0604020202020204" pitchFamily="34" charset="0"/>
              <a:buChar char="•"/>
            </a:pPr>
            <a:r>
              <a:rPr lang="en-US" sz="1200" dirty="0">
                <a:ea typeface="Arial" panose="020B0604020202020204" pitchFamily="34" charset="0"/>
              </a:rPr>
              <a:t>Habitat transformation is also likely</a:t>
            </a:r>
            <a:r>
              <a:rPr lang="en-US" sz="1200" dirty="0" smtClean="0">
                <a:ea typeface="Arial" panose="020B0604020202020204" pitchFamily="34" charset="0"/>
              </a:rPr>
              <a:t>.</a:t>
            </a:r>
            <a:endParaRPr lang="en-ZA" sz="1200" dirty="0">
              <a:ea typeface="Arial" panose="020B0604020202020204" pitchFamily="34" charset="0"/>
            </a:endParaRPr>
          </a:p>
        </p:txBody>
      </p:sp>
      <p:cxnSp>
        <p:nvCxnSpPr>
          <p:cNvPr id="38" name="Straight Arrow Connector 37"/>
          <p:cNvCxnSpPr/>
          <p:nvPr/>
        </p:nvCxnSpPr>
        <p:spPr>
          <a:xfrm flipV="1">
            <a:off x="457200" y="4853714"/>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07920" y="4853713"/>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690483" y="4878194"/>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99440" y="4846764"/>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782891" y="4887106"/>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509520" y="4888623"/>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102022" y="4837852"/>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194430" y="4846764"/>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50544" y="5730310"/>
            <a:ext cx="2874753" cy="523220"/>
          </a:xfrm>
          <a:prstGeom prst="rect">
            <a:avLst/>
          </a:prstGeom>
          <a:noFill/>
        </p:spPr>
        <p:txBody>
          <a:bodyPr wrap="square" rtlCol="0">
            <a:spAutoFit/>
          </a:bodyPr>
          <a:lstStyle/>
          <a:p>
            <a:r>
              <a:rPr lang="en-ZA" sz="1400" dirty="0" smtClean="0">
                <a:solidFill>
                  <a:srgbClr val="FF0000"/>
                </a:solidFill>
              </a:rPr>
              <a:t>Infiltration/groundwater inflow on coastal plains (</a:t>
            </a:r>
            <a:r>
              <a:rPr lang="en-ZA" sz="1400" dirty="0" err="1" smtClean="0">
                <a:solidFill>
                  <a:srgbClr val="FF0000"/>
                </a:solidFill>
              </a:rPr>
              <a:t>baseflow</a:t>
            </a:r>
            <a:r>
              <a:rPr lang="en-ZA" sz="1400" dirty="0" smtClean="0">
                <a:solidFill>
                  <a:srgbClr val="FF0000"/>
                </a:solidFill>
              </a:rPr>
              <a:t>)</a:t>
            </a:r>
            <a:endParaRPr lang="en-GB" sz="1400" dirty="0">
              <a:solidFill>
                <a:srgbClr val="FF0000"/>
              </a:solidFill>
            </a:endParaRPr>
          </a:p>
        </p:txBody>
      </p:sp>
      <p:sp>
        <p:nvSpPr>
          <p:cNvPr id="47" name="Freeform 46"/>
          <p:cNvSpPr/>
          <p:nvPr/>
        </p:nvSpPr>
        <p:spPr>
          <a:xfrm>
            <a:off x="5776770" y="150774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Freeform 47"/>
          <p:cNvSpPr/>
          <p:nvPr/>
        </p:nvSpPr>
        <p:spPr>
          <a:xfrm>
            <a:off x="6274221" y="1359698"/>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Freeform 48"/>
          <p:cNvSpPr/>
          <p:nvPr/>
        </p:nvSpPr>
        <p:spPr>
          <a:xfrm>
            <a:off x="7004145" y="149591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Freeform 49"/>
          <p:cNvSpPr/>
          <p:nvPr/>
        </p:nvSpPr>
        <p:spPr>
          <a:xfrm>
            <a:off x="7501596" y="134786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Freeform 50"/>
          <p:cNvSpPr/>
          <p:nvPr/>
        </p:nvSpPr>
        <p:spPr>
          <a:xfrm>
            <a:off x="5750206" y="248204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Freeform 51"/>
          <p:cNvSpPr/>
          <p:nvPr/>
        </p:nvSpPr>
        <p:spPr>
          <a:xfrm>
            <a:off x="6247657" y="233399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Freeform 52"/>
          <p:cNvSpPr/>
          <p:nvPr/>
        </p:nvSpPr>
        <p:spPr>
          <a:xfrm>
            <a:off x="7064003" y="2421206"/>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Freeform 53"/>
          <p:cNvSpPr/>
          <p:nvPr/>
        </p:nvSpPr>
        <p:spPr>
          <a:xfrm>
            <a:off x="7561454" y="227315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TextBox 57"/>
          <p:cNvSpPr txBox="1"/>
          <p:nvPr/>
        </p:nvSpPr>
        <p:spPr>
          <a:xfrm>
            <a:off x="-59348" y="3527110"/>
            <a:ext cx="1418978" cy="307777"/>
          </a:xfrm>
          <a:prstGeom prst="rect">
            <a:avLst/>
          </a:prstGeom>
          <a:noFill/>
        </p:spPr>
        <p:txBody>
          <a:bodyPr wrap="none" rtlCol="0">
            <a:spAutoFit/>
          </a:bodyPr>
          <a:lstStyle/>
          <a:p>
            <a:r>
              <a:rPr lang="en-ZA" sz="1400" i="1" dirty="0" err="1" smtClean="0"/>
              <a:t>Ollis</a:t>
            </a:r>
            <a:r>
              <a:rPr lang="en-ZA" sz="1400" i="1" dirty="0" smtClean="0"/>
              <a:t> et al. 2013</a:t>
            </a:r>
            <a:endParaRPr lang="en-GB" sz="1400" i="1" dirty="0"/>
          </a:p>
        </p:txBody>
      </p:sp>
      <p:sp>
        <p:nvSpPr>
          <p:cNvPr id="61" name="Freeform 60"/>
          <p:cNvSpPr/>
          <p:nvPr/>
        </p:nvSpPr>
        <p:spPr>
          <a:xfrm>
            <a:off x="6322957" y="192687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Freeform 61"/>
          <p:cNvSpPr/>
          <p:nvPr/>
        </p:nvSpPr>
        <p:spPr>
          <a:xfrm>
            <a:off x="7004145" y="1899113"/>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TextBox 65"/>
          <p:cNvSpPr txBox="1"/>
          <p:nvPr/>
        </p:nvSpPr>
        <p:spPr>
          <a:xfrm>
            <a:off x="4222763" y="1188848"/>
            <a:ext cx="1375556" cy="767807"/>
          </a:xfrm>
          <a:prstGeom prst="rect">
            <a:avLst/>
          </a:prstGeom>
          <a:noFill/>
        </p:spPr>
        <p:txBody>
          <a:bodyPr wrap="square" rtlCol="0">
            <a:spAutoFit/>
          </a:bodyPr>
          <a:lstStyle/>
          <a:p>
            <a:r>
              <a:rPr lang="en-ZA" sz="1400" dirty="0" smtClean="0">
                <a:solidFill>
                  <a:schemeClr val="accent1"/>
                </a:solidFill>
              </a:rPr>
              <a:t>Diffuse, multidirectional flow</a:t>
            </a:r>
            <a:endParaRPr lang="en-GB" sz="1400" dirty="0">
              <a:solidFill>
                <a:schemeClr val="accent1"/>
              </a:solidFill>
            </a:endParaRPr>
          </a:p>
        </p:txBody>
      </p:sp>
      <p:cxnSp>
        <p:nvCxnSpPr>
          <p:cNvPr id="12" name="Straight Connector 11"/>
          <p:cNvCxnSpPr/>
          <p:nvPr/>
        </p:nvCxnSpPr>
        <p:spPr>
          <a:xfrm>
            <a:off x="5202385" y="1797189"/>
            <a:ext cx="418081" cy="198212"/>
          </a:xfrm>
          <a:prstGeom prst="line">
            <a:avLst/>
          </a:prstGeom>
        </p:spPr>
        <p:style>
          <a:lnRef idx="2">
            <a:schemeClr val="accent1"/>
          </a:lnRef>
          <a:fillRef idx="0">
            <a:schemeClr val="accent1"/>
          </a:fillRef>
          <a:effectRef idx="1">
            <a:schemeClr val="accent1"/>
          </a:effectRef>
          <a:fontRef idx="minor">
            <a:schemeClr val="tx1"/>
          </a:fontRef>
        </p:style>
      </p:cxnSp>
      <p:pic>
        <p:nvPicPr>
          <p:cNvPr id="56" name="Picture 55"/>
          <p:cNvPicPr>
            <a:picLocks noChangeAspect="1"/>
          </p:cNvPicPr>
          <p:nvPr/>
        </p:nvPicPr>
        <p:blipFill>
          <a:blip r:embed="rId2"/>
          <a:stretch>
            <a:fillRect/>
          </a:stretch>
        </p:blipFill>
        <p:spPr>
          <a:xfrm>
            <a:off x="-19060" y="545732"/>
            <a:ext cx="4036112" cy="2966961"/>
          </a:xfrm>
          <a:prstGeom prst="rect">
            <a:avLst/>
          </a:prstGeom>
        </p:spPr>
      </p:pic>
      <p:cxnSp>
        <p:nvCxnSpPr>
          <p:cNvPr id="7" name="Straight Arrow Connector 6"/>
          <p:cNvCxnSpPr/>
          <p:nvPr/>
        </p:nvCxnSpPr>
        <p:spPr>
          <a:xfrm>
            <a:off x="5776770" y="1956655"/>
            <a:ext cx="238084" cy="37733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6710887" y="1913662"/>
            <a:ext cx="238084" cy="37733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7341085" y="2283071"/>
            <a:ext cx="238084" cy="37733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a:off x="6512305" y="1558909"/>
            <a:ext cx="106075" cy="3513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7395800" y="1739531"/>
            <a:ext cx="186363" cy="25587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6582307" y="2430782"/>
            <a:ext cx="186363" cy="25587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22456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91755"/>
            <a:ext cx="9144000" cy="6466245"/>
          </a:xfrm>
        </p:spPr>
      </p:pic>
      <p:sp>
        <p:nvSpPr>
          <p:cNvPr id="5" name="Rectangle 4">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xmlns="" id="{D2F84E0C-E16E-4241-AB20-166B197952F0}"/>
              </a:ext>
            </a:extLst>
          </p:cNvPr>
          <p:cNvSpPr txBox="1">
            <a:spLocks/>
          </p:cNvSpPr>
          <p:nvPr/>
        </p:nvSpPr>
        <p:spPr>
          <a:xfrm>
            <a:off x="0" y="-1"/>
            <a:ext cx="9144000" cy="57668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400" dirty="0">
                <a:solidFill>
                  <a:schemeClr val="bg1"/>
                </a:solidFill>
              </a:rPr>
              <a:t>C6 </a:t>
            </a:r>
            <a:r>
              <a:rPr lang="en-ZA" sz="2400" dirty="0" err="1">
                <a:solidFill>
                  <a:schemeClr val="bg1"/>
                </a:solidFill>
              </a:rPr>
              <a:t>Gamka-Buffels</a:t>
            </a:r>
            <a:endParaRPr lang="en-GB" sz="2400"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406455427"/>
              </p:ext>
            </p:extLst>
          </p:nvPr>
        </p:nvGraphicFramePr>
        <p:xfrm>
          <a:off x="107442" y="2365408"/>
          <a:ext cx="4885182" cy="996652"/>
        </p:xfrm>
        <a:graphic>
          <a:graphicData uri="http://schemas.openxmlformats.org/drawingml/2006/table">
            <a:tbl>
              <a:tblPr firstRow="1" firstCol="1" bandRow="1">
                <a:tableStyleId>{5C22544A-7EE6-4342-B048-85BDC9FD1C3A}</a:tableStyleId>
              </a:tblPr>
              <a:tblGrid>
                <a:gridCol w="285750"/>
                <a:gridCol w="603504"/>
                <a:gridCol w="2660262"/>
                <a:gridCol w="280087"/>
                <a:gridCol w="525227"/>
                <a:gridCol w="530352"/>
              </a:tblGrid>
              <a:tr h="199330">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IUA</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NB</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Supply</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Demand</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8661">
                <a:tc rowSpan="2">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C6</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solidFill>
                            <a:schemeClr val="tx1"/>
                          </a:solidFill>
                          <a:effectLst/>
                        </a:rPr>
                        <a:t>WR6 Great Karoo</a:t>
                      </a:r>
                      <a:endParaRPr lang="en-GB"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GB" sz="900" b="0" i="0" u="none" strike="noStrike" dirty="0" smtClean="0">
                          <a:effectLst/>
                          <a:latin typeface="Arial" panose="020B0604020202020204" pitchFamily="34" charset="0"/>
                        </a:rPr>
                        <a:t>Upper Nama Karoo Depression</a:t>
                      </a:r>
                      <a:endParaRPr lang="en-GB" sz="9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a:solidFill>
                            <a:schemeClr val="tx1"/>
                          </a:solidFill>
                          <a:effectLst/>
                        </a:rPr>
                        <a:t> </a:t>
                      </a:r>
                      <a:r>
                        <a:rPr lang="en-ZA" sz="900" dirty="0" smtClean="0">
                          <a:solidFill>
                            <a:schemeClr val="tx1"/>
                          </a:solidFill>
                          <a:effectLst/>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GB" dirty="0"/>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398661">
                <a:tc v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GB" sz="900" b="0" i="0" u="none" strike="noStrike" dirty="0" smtClean="0">
                          <a:effectLst/>
                          <a:latin typeface="Arial" panose="020B0604020202020204" pitchFamily="34" charset="0"/>
                        </a:rPr>
                        <a:t>Lower Nama Karoo Depression</a:t>
                      </a:r>
                    </a:p>
                    <a:p>
                      <a:pPr algn="l" fontAlgn="ctr"/>
                      <a:endParaRPr lang="en-GB" sz="9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a:solidFill>
                            <a:schemeClr val="tx1"/>
                          </a:solidFill>
                          <a:effectLst/>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a:solidFill>
                            <a:schemeClr val="tx1"/>
                          </a:solidFill>
                          <a:effectLst/>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8" name="Straight Arrow Connector 7"/>
          <p:cNvCxnSpPr>
            <a:stCxn id="7" idx="3"/>
          </p:cNvCxnSpPr>
          <p:nvPr/>
        </p:nvCxnSpPr>
        <p:spPr>
          <a:xfrm flipV="1">
            <a:off x="4992624" y="1653542"/>
            <a:ext cx="750824" cy="12101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743448" y="1100328"/>
            <a:ext cx="1106424" cy="1106424"/>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01920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540000"/>
            <a:ext cx="5532118" cy="3895727"/>
          </a:xfrm>
        </p:spPr>
      </p:pic>
      <p:sp>
        <p:nvSpPr>
          <p:cNvPr id="5" name="Rectangle 4">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a:t>C6 </a:t>
            </a:r>
            <a:r>
              <a:rPr lang="en-ZA" dirty="0" err="1"/>
              <a:t>Gamka-Buffels</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535136068"/>
              </p:ext>
            </p:extLst>
          </p:nvPr>
        </p:nvGraphicFramePr>
        <p:xfrm>
          <a:off x="4" y="4252847"/>
          <a:ext cx="9143995" cy="2605152"/>
        </p:xfrm>
        <a:graphic>
          <a:graphicData uri="http://schemas.openxmlformats.org/drawingml/2006/table">
            <a:tbl>
              <a:tblPr firstRow="1" firstCol="1" bandRow="1">
                <a:tableStyleId>{5C22544A-7EE6-4342-B048-85BDC9FD1C3A}</a:tableStyleId>
              </a:tblPr>
              <a:tblGrid>
                <a:gridCol w="712131"/>
                <a:gridCol w="1134136"/>
                <a:gridCol w="329692"/>
                <a:gridCol w="422005"/>
                <a:gridCol w="290128"/>
                <a:gridCol w="276939"/>
                <a:gridCol w="290128"/>
                <a:gridCol w="276939"/>
                <a:gridCol w="580256"/>
                <a:gridCol w="764881"/>
                <a:gridCol w="408817"/>
                <a:gridCol w="356065"/>
                <a:gridCol w="540692"/>
                <a:gridCol w="224190"/>
                <a:gridCol w="276939"/>
                <a:gridCol w="316503"/>
                <a:gridCol w="457725"/>
                <a:gridCol w="374399"/>
                <a:gridCol w="1111430"/>
              </a:tblGrid>
              <a:tr h="192582">
                <a:tc rowSpan="4">
                  <a:txBody>
                    <a:bodyPr/>
                    <a:lstStyle/>
                    <a:p>
                      <a:pPr marL="0" marR="0" algn="ctr">
                        <a:lnSpc>
                          <a:spcPct val="105000"/>
                        </a:lnSpc>
                        <a:spcBef>
                          <a:spcPts val="300"/>
                        </a:spcBef>
                        <a:spcAft>
                          <a:spcPts val="0"/>
                        </a:spcAft>
                      </a:pPr>
                      <a:r>
                        <a:rPr lang="en-ZA" sz="900" dirty="0">
                          <a:effectLst/>
                        </a:rPr>
                        <a:t>Wetland Region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4">
                  <a:txBody>
                    <a:bodyPr/>
                    <a:lstStyle/>
                    <a:p>
                      <a:pPr marL="0" marR="0" algn="ctr">
                        <a:lnSpc>
                          <a:spcPct val="105000"/>
                        </a:lnSpc>
                        <a:spcBef>
                          <a:spcPts val="300"/>
                        </a:spcBef>
                        <a:spcAft>
                          <a:spcPts val="0"/>
                        </a:spcAft>
                      </a:pPr>
                      <a:r>
                        <a:rPr lang="en-ZA" sz="900">
                          <a:effectLst/>
                        </a:rPr>
                        <a:t>Wetland Resource Unit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gridSpan="3">
                  <a:txBody>
                    <a:bodyPr/>
                    <a:lstStyle/>
                    <a:p>
                      <a:pPr marL="0" marR="0" algn="ctr">
                        <a:lnSpc>
                          <a:spcPct val="105000"/>
                        </a:lnSpc>
                        <a:spcBef>
                          <a:spcPts val="300"/>
                        </a:spcBef>
                        <a:spcAft>
                          <a:spcPts val="0"/>
                        </a:spcAft>
                      </a:pPr>
                      <a:r>
                        <a:rPr lang="en-ZA" sz="900">
                          <a:effectLst/>
                        </a:rPr>
                        <a:t>Priority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endParaRPr lang="en-GB"/>
                    </a:p>
                  </a:txBody>
                  <a:tcPr/>
                </a:tc>
                <a:tc hMerge="1">
                  <a:txBody>
                    <a:bodyPr/>
                    <a:lstStyle/>
                    <a:p>
                      <a:endParaRPr lang="en-GB"/>
                    </a:p>
                  </a:txBody>
                  <a:tcPr/>
                </a:tc>
                <a:tc rowSpan="4">
                  <a:txBody>
                    <a:bodyPr/>
                    <a:lstStyle/>
                    <a:p>
                      <a:pPr marL="0" marR="0" algn="ctr">
                        <a:lnSpc>
                          <a:spcPct val="105000"/>
                        </a:lnSpc>
                        <a:spcBef>
                          <a:spcPts val="300"/>
                        </a:spcBef>
                        <a:spcAft>
                          <a:spcPts val="0"/>
                        </a:spcAft>
                      </a:pPr>
                      <a:r>
                        <a:rPr lang="en-ZA" sz="900" dirty="0">
                          <a:effectLst/>
                        </a:rPr>
                        <a:t>PES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EIS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REC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gridSpan="2">
                  <a:txBody>
                    <a:bodyPr/>
                    <a:lstStyle/>
                    <a:p>
                      <a:pPr marL="0" marR="0" algn="ctr">
                        <a:lnSpc>
                          <a:spcPct val="105000"/>
                        </a:lnSpc>
                        <a:spcBef>
                          <a:spcPts val="300"/>
                        </a:spcBef>
                        <a:spcAft>
                          <a:spcPts val="0"/>
                        </a:spcAft>
                      </a:pPr>
                      <a:r>
                        <a:rPr lang="en-ZA" sz="90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gridSpan="6">
                  <a:txBody>
                    <a:bodyPr/>
                    <a:lstStyle/>
                    <a:p>
                      <a:pPr marL="0" marR="0" algn="ctr">
                        <a:lnSpc>
                          <a:spcPct val="105000"/>
                        </a:lnSpc>
                        <a:spcBef>
                          <a:spcPts val="300"/>
                        </a:spcBef>
                        <a:spcAft>
                          <a:spcPts val="0"/>
                        </a:spcAft>
                      </a:pPr>
                      <a:r>
                        <a:rPr lang="en-ZA" sz="900">
                          <a:effectLst/>
                        </a:rPr>
                        <a:t>Quality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gridSpan="2">
                  <a:txBody>
                    <a:bodyPr/>
                    <a:lstStyle/>
                    <a:p>
                      <a:pPr marL="0" marR="0" algn="ctr">
                        <a:lnSpc>
                          <a:spcPct val="105000"/>
                        </a:lnSpc>
                        <a:spcBef>
                          <a:spcPts val="300"/>
                        </a:spcBef>
                        <a:spcAft>
                          <a:spcPts val="0"/>
                        </a:spcAft>
                      </a:pPr>
                      <a:r>
                        <a:rPr lang="en-ZA" sz="9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Habitat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4">
                  <a:txBody>
                    <a:bodyPr/>
                    <a:lstStyle/>
                    <a:p>
                      <a:pPr marL="0" marR="0" algn="ctr">
                        <a:lnSpc>
                          <a:spcPct val="105000"/>
                        </a:lnSpc>
                        <a:spcBef>
                          <a:spcPts val="300"/>
                        </a:spcBef>
                        <a:spcAft>
                          <a:spcPts val="0"/>
                        </a:spcAft>
                      </a:pPr>
                      <a:r>
                        <a:rPr lang="en-ZA" sz="900" dirty="0">
                          <a:effectLst/>
                        </a:rPr>
                        <a:t>Indicators selected</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589936">
                <a:tc vMerge="1">
                  <a:txBody>
                    <a:bodyPr/>
                    <a:lstStyle/>
                    <a:p>
                      <a:endParaRPr lang="en-GB"/>
                    </a:p>
                  </a:txBody>
                  <a:tcPr/>
                </a:tc>
                <a:tc vMerge="1">
                  <a:txBody>
                    <a:bodyPr/>
                    <a:lstStyle/>
                    <a:p>
                      <a:endParaRPr lang="en-GB"/>
                    </a:p>
                  </a:txBody>
                  <a:tcPr/>
                </a:tc>
                <a:tc rowSpan="3">
                  <a:txBody>
                    <a:bodyPr/>
                    <a:lstStyle/>
                    <a:p>
                      <a:pPr marL="0" marR="0">
                        <a:lnSpc>
                          <a:spcPct val="105000"/>
                        </a:lnSpc>
                        <a:spcBef>
                          <a:spcPts val="300"/>
                        </a:spcBef>
                        <a:spcAft>
                          <a:spcPts val="0"/>
                        </a:spcAft>
                      </a:pPr>
                      <a:r>
                        <a:rPr lang="en-ZA" sz="900">
                          <a:effectLst/>
                        </a:rPr>
                        <a:t>Ecological Importance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0" marR="0">
                        <a:lnSpc>
                          <a:spcPct val="105000"/>
                        </a:lnSpc>
                        <a:spcBef>
                          <a:spcPts val="300"/>
                        </a:spcBef>
                        <a:spcAft>
                          <a:spcPts val="0"/>
                        </a:spcAft>
                      </a:pPr>
                      <a:r>
                        <a:rPr lang="en-ZA" sz="900">
                          <a:effectLst/>
                        </a:rPr>
                        <a:t>Provision of ecosystem services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gridSpan="6"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r>
              <a:tr h="145560">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Water inputs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dirty="0">
                          <a:effectLst/>
                        </a:rPr>
                        <a:t>Water distribution &amp; retention patterns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Nutrients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Salts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System variables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Toxics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Pathogens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dirty="0">
                          <a:effectLst/>
                        </a:rPr>
                        <a:t>Sediments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gn="l">
                        <a:lnSpc>
                          <a:spcPct val="105000"/>
                        </a:lnSpc>
                        <a:spcBef>
                          <a:spcPts val="300"/>
                        </a:spcBef>
                        <a:spcAft>
                          <a:spcPts val="0"/>
                        </a:spcAft>
                      </a:pPr>
                      <a:r>
                        <a:rPr lang="en-ZA" sz="900" b="0" dirty="0">
                          <a:solidFill>
                            <a:schemeClr val="tx1"/>
                          </a:solidFill>
                          <a:effectLst/>
                          <a:latin typeface="+mn-lt"/>
                          <a:ea typeface="Times New Roman" panose="02020603050405020304" pitchFamily="18" charset="0"/>
                          <a:cs typeface="Arial" panose="020B0604020202020204" pitchFamily="34" charset="0"/>
                        </a:rPr>
                        <a:t>Geomorphology</a:t>
                      </a:r>
                      <a:endParaRPr lang="en-GB" sz="900" b="0"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gn="l">
                        <a:lnSpc>
                          <a:spcPct val="105000"/>
                        </a:lnSpc>
                        <a:spcBef>
                          <a:spcPts val="300"/>
                        </a:spcBef>
                        <a:spcAft>
                          <a:spcPts val="0"/>
                        </a:spcAft>
                      </a:pPr>
                      <a:r>
                        <a:rPr lang="en-ZA" sz="900" b="0" dirty="0">
                          <a:solidFill>
                            <a:schemeClr val="tx1"/>
                          </a:solidFill>
                          <a:effectLst/>
                          <a:latin typeface="+mn-lt"/>
                          <a:ea typeface="Times New Roman" panose="02020603050405020304" pitchFamily="18" charset="0"/>
                          <a:cs typeface="Arial" panose="020B0604020202020204" pitchFamily="34" charset="0"/>
                        </a:rPr>
                        <a:t>Wetland vegetation</a:t>
                      </a:r>
                      <a:endParaRPr lang="en-GB" sz="900" b="0"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r>
              <a:tr h="60095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900" dirty="0">
                          <a:effectLst/>
                        </a:rPr>
                        <a:t>Supply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a:txBody>
                    <a:bodyPr/>
                    <a:lstStyle/>
                    <a:p>
                      <a:pPr marL="0" marR="0">
                        <a:lnSpc>
                          <a:spcPct val="105000"/>
                        </a:lnSpc>
                        <a:spcBef>
                          <a:spcPts val="300"/>
                        </a:spcBef>
                        <a:spcAft>
                          <a:spcPts val="0"/>
                        </a:spcAft>
                      </a:pPr>
                      <a:r>
                        <a:rPr lang="en-ZA" sz="900">
                          <a:effectLst/>
                        </a:rPr>
                        <a:t>Demand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pPr marL="71755" marR="71755" algn="l">
                        <a:lnSpc>
                          <a:spcPct val="105000"/>
                        </a:lnSpc>
                        <a:spcBef>
                          <a:spcPts val="300"/>
                        </a:spcBef>
                        <a:spcAft>
                          <a:spcPts val="0"/>
                        </a:spcAft>
                      </a:pP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pPr marL="71755" marR="71755" algn="l">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r>
              <a:tr h="1076120">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solidFill>
                            <a:schemeClr val="bg1"/>
                          </a:solidFill>
                          <a:effectLst/>
                        </a:rPr>
                        <a:t>WR6 Great Karoo</a:t>
                      </a:r>
                      <a:endParaRPr lang="en-GB" sz="900" dirty="0" smtClea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algn="l" fontAlgn="ctr"/>
                      <a:r>
                        <a:rPr lang="en-GB" sz="900" b="0" i="0" u="none" strike="noStrike" dirty="0">
                          <a:effectLst/>
                          <a:latin typeface="Arial" panose="020B0604020202020204" pitchFamily="34" charset="0"/>
                        </a:rPr>
                        <a:t>Lower Nama Karoo Depression</a:t>
                      </a:r>
                    </a:p>
                  </a:txBody>
                  <a:tcPr marL="7620" marR="7620" marT="7620" marB="0" anchor="ctr"/>
                </a:tc>
                <a:tc>
                  <a:txBody>
                    <a:bodyPr/>
                    <a:lstStyle/>
                    <a:p>
                      <a:pPr marL="0" marR="0">
                        <a:lnSpc>
                          <a:spcPct val="105000"/>
                        </a:lnSpc>
                        <a:spcBef>
                          <a:spcPts val="300"/>
                        </a:spcBef>
                        <a:spcAft>
                          <a:spcPts val="0"/>
                        </a:spcAft>
                      </a:pPr>
                      <a:r>
                        <a:rPr lang="en-ZA" sz="900" dirty="0">
                          <a:effectLst/>
                        </a:rPr>
                        <a:t> </a:t>
                      </a:r>
                      <a:r>
                        <a:rPr lang="en-ZA" sz="900" dirty="0" smtClean="0">
                          <a:effectLst/>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r>
                        <a:rPr lang="en-ZA" sz="900" dirty="0" smtClean="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smtClean="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AB</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tc>
                <a:tc>
                  <a:txBody>
                    <a:bodyPr/>
                    <a:lstStyle/>
                    <a:p>
                      <a:pPr marL="0" marR="0" algn="ctr">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AB</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Wetland vegetation and wetted perimeter</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249360475"/>
              </p:ext>
            </p:extLst>
          </p:nvPr>
        </p:nvGraphicFramePr>
        <p:xfrm>
          <a:off x="5477255" y="831345"/>
          <a:ext cx="3566161" cy="2303858"/>
        </p:xfrm>
        <a:graphic>
          <a:graphicData uri="http://schemas.openxmlformats.org/drawingml/2006/table">
            <a:tbl>
              <a:tblPr firstRow="1" firstCol="1" bandRow="1">
                <a:tableStyleId>{5C22544A-7EE6-4342-B048-85BDC9FD1C3A}</a:tableStyleId>
              </a:tblPr>
              <a:tblGrid>
                <a:gridCol w="212397"/>
                <a:gridCol w="212397"/>
                <a:gridCol w="236293"/>
                <a:gridCol w="233639"/>
                <a:gridCol w="188503"/>
                <a:gridCol w="189832"/>
                <a:gridCol w="236293"/>
                <a:gridCol w="329217"/>
                <a:gridCol w="327890"/>
                <a:gridCol w="329217"/>
                <a:gridCol w="329217"/>
                <a:gridCol w="284083"/>
                <a:gridCol w="234965"/>
                <a:gridCol w="151333"/>
                <a:gridCol w="70885"/>
              </a:tblGrid>
              <a:tr h="125408">
                <a:tc gridSpan="8">
                  <a:txBody>
                    <a:bodyPr/>
                    <a:lstStyle/>
                    <a:p>
                      <a:pPr marL="0" marR="0" algn="l">
                        <a:lnSpc>
                          <a:spcPct val="115000"/>
                        </a:lnSpc>
                        <a:spcBef>
                          <a:spcPts val="0"/>
                        </a:spcBef>
                        <a:spcAft>
                          <a:spcPts val="0"/>
                        </a:spcAft>
                      </a:pPr>
                      <a:r>
                        <a:rPr lang="en-ZA" sz="800" dirty="0">
                          <a:effectLst/>
                        </a:rPr>
                        <a:t>Regulating and Supporting benefits</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3">
                  <a:txBody>
                    <a:bodyPr/>
                    <a:lstStyle/>
                    <a:p>
                      <a:pPr marL="71755" marR="71755" algn="l">
                        <a:lnSpc>
                          <a:spcPct val="115000"/>
                        </a:lnSpc>
                        <a:spcBef>
                          <a:spcPts val="0"/>
                        </a:spcBef>
                        <a:spcAft>
                          <a:spcPts val="0"/>
                        </a:spcAft>
                      </a:pPr>
                      <a:r>
                        <a:rPr lang="en-ZA" sz="800">
                          <a:effectLst/>
                        </a:rPr>
                        <a:t>Biodiversity maintenance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gridSpan="3">
                  <a:txBody>
                    <a:bodyPr/>
                    <a:lstStyle/>
                    <a:p>
                      <a:pPr marL="0" marR="0" algn="l">
                        <a:lnSpc>
                          <a:spcPct val="115000"/>
                        </a:lnSpc>
                        <a:spcBef>
                          <a:spcPts val="0"/>
                        </a:spcBef>
                        <a:spcAft>
                          <a:spcPts val="0"/>
                        </a:spcAft>
                      </a:pPr>
                      <a:r>
                        <a:rPr lang="en-ZA" sz="800">
                          <a:effectLst/>
                        </a:rPr>
                        <a:t>Provision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c rowSpan="2" gridSpan="3">
                  <a:txBody>
                    <a:bodyPr/>
                    <a:lstStyle/>
                    <a:p>
                      <a:pPr marL="0" marR="0" algn="l">
                        <a:lnSpc>
                          <a:spcPct val="115000"/>
                        </a:lnSpc>
                        <a:spcBef>
                          <a:spcPts val="0"/>
                        </a:spcBef>
                        <a:spcAft>
                          <a:spcPts val="0"/>
                        </a:spcAft>
                      </a:pPr>
                      <a:r>
                        <a:rPr lang="en-ZA" sz="800">
                          <a:effectLst/>
                        </a:rPr>
                        <a:t>Cultural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r>
              <a:tr h="250817">
                <a:tc rowSpan="2">
                  <a:txBody>
                    <a:bodyPr/>
                    <a:lstStyle/>
                    <a:p>
                      <a:pPr marL="71755" marR="71755" algn="l">
                        <a:lnSpc>
                          <a:spcPct val="115000"/>
                        </a:lnSpc>
                        <a:spcBef>
                          <a:spcPts val="0"/>
                        </a:spcBef>
                        <a:spcAft>
                          <a:spcPts val="0"/>
                        </a:spcAft>
                      </a:pPr>
                      <a:r>
                        <a:rPr lang="en-ZA" sz="800" b="0" dirty="0">
                          <a:solidFill>
                            <a:sysClr val="windowText" lastClr="000000"/>
                          </a:solidFill>
                          <a:effectLst/>
                        </a:rPr>
                        <a:t>Flood attenuation</a:t>
                      </a:r>
                      <a:endParaRPr lang="en-GB" sz="900" b="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solidFill>
                      <a:schemeClr val="accent1">
                        <a:lumMod val="20000"/>
                        <a:lumOff val="80000"/>
                      </a:schemeClr>
                    </a:solidFill>
                  </a:tcPr>
                </a:tc>
                <a:tc rowSpan="2">
                  <a:txBody>
                    <a:bodyPr/>
                    <a:lstStyle/>
                    <a:p>
                      <a:pPr marL="71755" marR="71755" algn="l">
                        <a:lnSpc>
                          <a:spcPct val="115000"/>
                        </a:lnSpc>
                        <a:spcBef>
                          <a:spcPts val="0"/>
                        </a:spcBef>
                        <a:spcAft>
                          <a:spcPts val="0"/>
                        </a:spcAft>
                      </a:pPr>
                      <a:r>
                        <a:rPr lang="en-ZA" sz="800">
                          <a:effectLst/>
                        </a:rPr>
                        <a:t>Streamflow regulation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gridSpan="5">
                  <a:txBody>
                    <a:bodyPr/>
                    <a:lstStyle/>
                    <a:p>
                      <a:pPr marL="0" marR="0" algn="l">
                        <a:lnSpc>
                          <a:spcPct val="115000"/>
                        </a:lnSpc>
                        <a:spcBef>
                          <a:spcPts val="0"/>
                        </a:spcBef>
                        <a:spcAft>
                          <a:spcPts val="0"/>
                        </a:spcAft>
                      </a:pPr>
                      <a:r>
                        <a:rPr lang="en-ZA" sz="800">
                          <a:effectLst/>
                        </a:rPr>
                        <a:t>Water Quality Enhancement</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algn="l">
                        <a:lnSpc>
                          <a:spcPct val="115000"/>
                        </a:lnSpc>
                        <a:spcBef>
                          <a:spcPts val="0"/>
                        </a:spcBef>
                        <a:spcAft>
                          <a:spcPts val="0"/>
                        </a:spcAft>
                      </a:pPr>
                      <a:r>
                        <a:rPr lang="en-ZA" sz="800">
                          <a:effectLst/>
                        </a:rPr>
                        <a:t> </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r>
              <a:tr h="1130829">
                <a:tc vMerge="1">
                  <a:txBody>
                    <a:bodyPr/>
                    <a:lstStyle/>
                    <a:p>
                      <a:endParaRPr lang="en-GB"/>
                    </a:p>
                  </a:txBody>
                  <a:tcP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Sediment trapping</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Phosphate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Nitrate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Toxicant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Erosion control</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Carbon storage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Provision of water for human use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harvestable resources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cultivated foods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Cultural heritage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Tourism and recreation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Education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r>
              <a:tr h="752405">
                <a:tc>
                  <a:txBody>
                    <a:bodyPr/>
                    <a:lstStyle/>
                    <a:p>
                      <a:pPr marL="0" marR="0" algn="l">
                        <a:lnSpc>
                          <a:spcPct val="115000"/>
                        </a:lnSpc>
                        <a:spcBef>
                          <a:spcPts val="600"/>
                        </a:spcBef>
                        <a:spcAft>
                          <a:spcPts val="0"/>
                        </a:spcAft>
                      </a:pPr>
                      <a:r>
                        <a:rPr lang="en-ZA" sz="900" b="0" dirty="0" smtClean="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x</a:t>
                      </a:r>
                      <a:endParaRPr lang="en-GB" sz="900" b="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800" dirty="0">
                          <a:effectLst/>
                        </a:rPr>
                        <a:t> </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r>
                        <a:rPr lang="en-ZA" sz="800" dirty="0">
                          <a:effectLst/>
                        </a:rPr>
                        <a:t> </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r>
                        <a:rPr lang="en-ZA" sz="800" dirty="0">
                          <a:effectLst/>
                        </a:rPr>
                        <a:t> </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r>
                        <a:rPr lang="en-ZA" sz="800" dirty="0">
                          <a:effectLst/>
                        </a:rPr>
                        <a:t> </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r>
            </a:tbl>
          </a:graphicData>
        </a:graphic>
      </p:graphicFrame>
      <p:sp>
        <p:nvSpPr>
          <p:cNvPr id="7" name="Rectangle 6"/>
          <p:cNvSpPr/>
          <p:nvPr/>
        </p:nvSpPr>
        <p:spPr>
          <a:xfrm>
            <a:off x="3571539" y="1536624"/>
            <a:ext cx="918162" cy="808543"/>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flipV="1">
            <a:off x="2865120" y="3135204"/>
            <a:ext cx="2667000" cy="11427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808480" y="4252847"/>
            <a:ext cx="1056640" cy="260515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5477254" y="856482"/>
            <a:ext cx="3566161" cy="225358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03631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566058" y="1919659"/>
            <a:ext cx="2405226" cy="429569"/>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xmlns="" id="{D2F84E0C-E16E-4241-AB20-166B197952F0}"/>
              </a:ext>
            </a:extLst>
          </p:cNvPr>
          <p:cNvSpPr txBox="1">
            <a:spLocks/>
          </p:cNvSpPr>
          <p:nvPr/>
        </p:nvSpPr>
        <p:spPr>
          <a:xfrm>
            <a:off x="-28537" y="0"/>
            <a:ext cx="9172537" cy="562566"/>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Wetlands: DEPRESSIONS</a:t>
            </a:r>
            <a:endParaRPr lang="en-GB" sz="2400" b="1" dirty="0">
              <a:solidFill>
                <a:schemeClr val="bg1"/>
              </a:solidFill>
            </a:endParaRPr>
          </a:p>
        </p:txBody>
      </p:sp>
      <p:sp>
        <p:nvSpPr>
          <p:cNvPr id="2" name="Rectangle 1"/>
          <p:cNvSpPr/>
          <p:nvPr/>
        </p:nvSpPr>
        <p:spPr>
          <a:xfrm>
            <a:off x="5572461" y="2369774"/>
            <a:ext cx="2398823" cy="457969"/>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5566057" y="1451860"/>
            <a:ext cx="2405227" cy="45634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V="1">
            <a:off x="6045798" y="1680031"/>
            <a:ext cx="0" cy="304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501667" y="1680031"/>
            <a:ext cx="0" cy="304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6804076" y="1680031"/>
            <a:ext cx="0" cy="304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045798" y="2299596"/>
            <a:ext cx="0" cy="299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804076" y="2334684"/>
            <a:ext cx="0" cy="2640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501667" y="2299596"/>
            <a:ext cx="0" cy="299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233491" y="4606067"/>
            <a:ext cx="2485017" cy="28082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Freeform 26"/>
          <p:cNvSpPr/>
          <p:nvPr/>
        </p:nvSpPr>
        <p:spPr>
          <a:xfrm>
            <a:off x="325120" y="401320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Freeform 27"/>
          <p:cNvSpPr/>
          <p:nvPr/>
        </p:nvSpPr>
        <p:spPr>
          <a:xfrm>
            <a:off x="660799" y="3999753"/>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Freeform 28"/>
          <p:cNvSpPr/>
          <p:nvPr/>
        </p:nvSpPr>
        <p:spPr>
          <a:xfrm>
            <a:off x="1782891" y="3960054"/>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reeform 29"/>
          <p:cNvSpPr/>
          <p:nvPr/>
        </p:nvSpPr>
        <p:spPr>
          <a:xfrm>
            <a:off x="1066791" y="3986627"/>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Freeform 30"/>
          <p:cNvSpPr/>
          <p:nvPr/>
        </p:nvSpPr>
        <p:spPr>
          <a:xfrm>
            <a:off x="1446433" y="397318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233491" y="4886889"/>
            <a:ext cx="2485017" cy="650311"/>
          </a:xfrm>
          <a:prstGeom prst="rect">
            <a:avLst/>
          </a:prstGeom>
          <a:pattFill prst="zigZag">
            <a:fgClr>
              <a:schemeClr val="bg1"/>
            </a:fgClr>
            <a:bgClr>
              <a:schemeClr val="accent1"/>
            </a:bgClr>
          </a:pattFill>
          <a:ln w="28575">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4631903" y="3778678"/>
            <a:ext cx="6123750" cy="1628523"/>
          </a:xfrm>
          <a:prstGeom prst="rect">
            <a:avLst/>
          </a:prstGeom>
        </p:spPr>
        <p:txBody>
          <a:bodyPr wrap="square">
            <a:spAutoFit/>
          </a:bodyPr>
          <a:lstStyle/>
          <a:p>
            <a:pPr marR="0" algn="just">
              <a:lnSpc>
                <a:spcPct val="115000"/>
              </a:lnSpc>
              <a:spcBef>
                <a:spcPts val="600"/>
              </a:spcBef>
              <a:spcAft>
                <a:spcPts val="0"/>
              </a:spcAft>
            </a:pPr>
            <a:r>
              <a:rPr lang="en-ZA" sz="1100" b="1" u="sng" dirty="0">
                <a:ea typeface="Arial" panose="020B0604020202020204" pitchFamily="34" charset="0"/>
              </a:rPr>
              <a:t>Prioritisation process:</a:t>
            </a:r>
          </a:p>
          <a:p>
            <a:pPr marL="171450" marR="0" indent="-171450" algn="just">
              <a:lnSpc>
                <a:spcPct val="115000"/>
              </a:lnSpc>
              <a:spcBef>
                <a:spcPts val="600"/>
              </a:spcBef>
              <a:spcAft>
                <a:spcPts val="0"/>
              </a:spcAft>
              <a:buFont typeface="Arial" panose="020B0604020202020204" pitchFamily="34" charset="0"/>
              <a:buChar char="•"/>
            </a:pPr>
            <a:r>
              <a:rPr lang="en-ZA" sz="1100" dirty="0">
                <a:ea typeface="Arial" panose="020B0604020202020204" pitchFamily="34" charset="0"/>
              </a:rPr>
              <a:t>Ecological Importance</a:t>
            </a:r>
          </a:p>
          <a:p>
            <a:pPr marL="628650" lvl="1" indent="-171450" algn="just">
              <a:lnSpc>
                <a:spcPct val="115000"/>
              </a:lnSpc>
              <a:spcBef>
                <a:spcPts val="600"/>
              </a:spcBef>
              <a:spcAft>
                <a:spcPts val="0"/>
              </a:spcAft>
              <a:buFont typeface="Arial" panose="020B0604020202020204" pitchFamily="34" charset="0"/>
              <a:buChar char="•"/>
            </a:pPr>
            <a:r>
              <a:rPr lang="en-ZA" sz="1100" dirty="0">
                <a:ea typeface="Arial" panose="020B0604020202020204" pitchFamily="34" charset="0"/>
              </a:rPr>
              <a:t>NFEPA cluster</a:t>
            </a:r>
          </a:p>
          <a:p>
            <a:pPr marL="171450" marR="0" indent="-171450" algn="just">
              <a:lnSpc>
                <a:spcPct val="115000"/>
              </a:lnSpc>
              <a:spcBef>
                <a:spcPts val="600"/>
              </a:spcBef>
              <a:spcAft>
                <a:spcPts val="0"/>
              </a:spcAft>
              <a:buFont typeface="Arial" panose="020B0604020202020204" pitchFamily="34" charset="0"/>
              <a:buChar char="•"/>
            </a:pPr>
            <a:r>
              <a:rPr lang="en-ZA" sz="1100" dirty="0">
                <a:ea typeface="Arial" panose="020B0604020202020204" pitchFamily="34" charset="0"/>
              </a:rPr>
              <a:t>Supply/Demand</a:t>
            </a:r>
          </a:p>
          <a:p>
            <a:pPr marL="628650" lvl="1" indent="-171450" algn="just">
              <a:lnSpc>
                <a:spcPct val="115000"/>
              </a:lnSpc>
              <a:spcBef>
                <a:spcPts val="600"/>
              </a:spcBef>
              <a:spcAft>
                <a:spcPts val="0"/>
              </a:spcAft>
              <a:buFont typeface="Arial" panose="020B0604020202020204" pitchFamily="34" charset="0"/>
              <a:buChar char="•"/>
            </a:pPr>
            <a:r>
              <a:rPr lang="en-ZA" sz="1100" dirty="0">
                <a:ea typeface="Arial" panose="020B0604020202020204" pitchFamily="34" charset="0"/>
              </a:rPr>
              <a:t>Sediment retention</a:t>
            </a:r>
          </a:p>
          <a:p>
            <a:pPr marL="628650" lvl="1" indent="-171450" algn="just">
              <a:lnSpc>
                <a:spcPct val="115000"/>
              </a:lnSpc>
              <a:spcBef>
                <a:spcPts val="600"/>
              </a:spcBef>
              <a:spcAft>
                <a:spcPts val="0"/>
              </a:spcAft>
              <a:buFont typeface="Arial" panose="020B0604020202020204" pitchFamily="34" charset="0"/>
              <a:buChar char="•"/>
            </a:pPr>
            <a:r>
              <a:rPr lang="en-ZA" sz="1100" dirty="0">
                <a:ea typeface="Arial" panose="020B0604020202020204" pitchFamily="34" charset="0"/>
              </a:rPr>
              <a:t>Water quality amelioration</a:t>
            </a:r>
          </a:p>
        </p:txBody>
      </p:sp>
      <p:sp>
        <p:nvSpPr>
          <p:cNvPr id="34" name="Right Arrow 33"/>
          <p:cNvSpPr/>
          <p:nvPr/>
        </p:nvSpPr>
        <p:spPr>
          <a:xfrm rot="5400000">
            <a:off x="6664090" y="1133258"/>
            <a:ext cx="279971" cy="2517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ight Arrow 34"/>
          <p:cNvSpPr/>
          <p:nvPr/>
        </p:nvSpPr>
        <p:spPr>
          <a:xfrm rot="16200000">
            <a:off x="6659569" y="2916576"/>
            <a:ext cx="289016" cy="2517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TextBox 35"/>
          <p:cNvSpPr txBox="1"/>
          <p:nvPr/>
        </p:nvSpPr>
        <p:spPr>
          <a:xfrm>
            <a:off x="6929928" y="1038551"/>
            <a:ext cx="1366015" cy="307777"/>
          </a:xfrm>
          <a:prstGeom prst="rect">
            <a:avLst/>
          </a:prstGeom>
          <a:noFill/>
        </p:spPr>
        <p:txBody>
          <a:bodyPr wrap="none" rtlCol="0">
            <a:spAutoFit/>
          </a:bodyPr>
          <a:lstStyle/>
          <a:p>
            <a:r>
              <a:rPr lang="en-ZA" sz="1400" dirty="0" smtClean="0">
                <a:solidFill>
                  <a:srgbClr val="FF0000"/>
                </a:solidFill>
              </a:rPr>
              <a:t>Hillslope runoff</a:t>
            </a:r>
            <a:endParaRPr lang="en-GB" sz="1400" dirty="0">
              <a:solidFill>
                <a:srgbClr val="FF0000"/>
              </a:solidFill>
            </a:endParaRPr>
          </a:p>
        </p:txBody>
      </p:sp>
      <p:cxnSp>
        <p:nvCxnSpPr>
          <p:cNvPr id="38" name="Straight Arrow Connector 37"/>
          <p:cNvCxnSpPr/>
          <p:nvPr/>
        </p:nvCxnSpPr>
        <p:spPr>
          <a:xfrm flipV="1">
            <a:off x="457200" y="4680994"/>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07920" y="4680993"/>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690483" y="4705474"/>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99440" y="4674044"/>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782891" y="4714386"/>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509520" y="4715903"/>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102022" y="4665132"/>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194430" y="4674044"/>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50544" y="5730310"/>
            <a:ext cx="2874753" cy="523220"/>
          </a:xfrm>
          <a:prstGeom prst="rect">
            <a:avLst/>
          </a:prstGeom>
          <a:noFill/>
        </p:spPr>
        <p:txBody>
          <a:bodyPr wrap="square" rtlCol="0">
            <a:spAutoFit/>
          </a:bodyPr>
          <a:lstStyle/>
          <a:p>
            <a:r>
              <a:rPr lang="en-ZA" sz="1400" dirty="0" smtClean="0">
                <a:solidFill>
                  <a:srgbClr val="FF0000"/>
                </a:solidFill>
              </a:rPr>
              <a:t>Infiltration/groundwater inflow (</a:t>
            </a:r>
            <a:r>
              <a:rPr lang="en-ZA" sz="1400" dirty="0" err="1" smtClean="0">
                <a:solidFill>
                  <a:srgbClr val="FF0000"/>
                </a:solidFill>
              </a:rPr>
              <a:t>baseflow</a:t>
            </a:r>
            <a:r>
              <a:rPr lang="en-ZA" sz="1400" dirty="0" smtClean="0">
                <a:solidFill>
                  <a:srgbClr val="FF0000"/>
                </a:solidFill>
              </a:rPr>
              <a:t>)</a:t>
            </a:r>
            <a:endParaRPr lang="en-GB" sz="1400" dirty="0">
              <a:solidFill>
                <a:srgbClr val="FF0000"/>
              </a:solidFill>
            </a:endParaRPr>
          </a:p>
        </p:txBody>
      </p:sp>
      <p:sp>
        <p:nvSpPr>
          <p:cNvPr id="47" name="Freeform 46"/>
          <p:cNvSpPr/>
          <p:nvPr/>
        </p:nvSpPr>
        <p:spPr>
          <a:xfrm>
            <a:off x="5776770" y="150774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Freeform 47"/>
          <p:cNvSpPr/>
          <p:nvPr/>
        </p:nvSpPr>
        <p:spPr>
          <a:xfrm>
            <a:off x="6274221" y="1359698"/>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Freeform 48"/>
          <p:cNvSpPr/>
          <p:nvPr/>
        </p:nvSpPr>
        <p:spPr>
          <a:xfrm>
            <a:off x="7004145" y="149591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Freeform 49"/>
          <p:cNvSpPr/>
          <p:nvPr/>
        </p:nvSpPr>
        <p:spPr>
          <a:xfrm>
            <a:off x="7501596" y="134786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Freeform 50"/>
          <p:cNvSpPr/>
          <p:nvPr/>
        </p:nvSpPr>
        <p:spPr>
          <a:xfrm>
            <a:off x="5750206" y="248204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Freeform 51"/>
          <p:cNvSpPr/>
          <p:nvPr/>
        </p:nvSpPr>
        <p:spPr>
          <a:xfrm>
            <a:off x="6247657" y="233399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Freeform 52"/>
          <p:cNvSpPr/>
          <p:nvPr/>
        </p:nvSpPr>
        <p:spPr>
          <a:xfrm>
            <a:off x="7064003" y="2421206"/>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Freeform 53"/>
          <p:cNvSpPr/>
          <p:nvPr/>
        </p:nvSpPr>
        <p:spPr>
          <a:xfrm>
            <a:off x="7561454" y="227315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TextBox 57"/>
          <p:cNvSpPr txBox="1"/>
          <p:nvPr/>
        </p:nvSpPr>
        <p:spPr>
          <a:xfrm>
            <a:off x="-59348" y="3527110"/>
            <a:ext cx="1418978" cy="307777"/>
          </a:xfrm>
          <a:prstGeom prst="rect">
            <a:avLst/>
          </a:prstGeom>
          <a:noFill/>
        </p:spPr>
        <p:txBody>
          <a:bodyPr wrap="none" rtlCol="0">
            <a:spAutoFit/>
          </a:bodyPr>
          <a:lstStyle/>
          <a:p>
            <a:r>
              <a:rPr lang="en-ZA" sz="1400" i="1" dirty="0" err="1" smtClean="0"/>
              <a:t>Ollis</a:t>
            </a:r>
            <a:r>
              <a:rPr lang="en-ZA" sz="1400" i="1" dirty="0" smtClean="0"/>
              <a:t> et al. 2013</a:t>
            </a:r>
            <a:endParaRPr lang="en-GB" sz="1400" i="1" dirty="0"/>
          </a:p>
        </p:txBody>
      </p:sp>
      <p:sp>
        <p:nvSpPr>
          <p:cNvPr id="59" name="Right Arrow 58"/>
          <p:cNvSpPr/>
          <p:nvPr/>
        </p:nvSpPr>
        <p:spPr>
          <a:xfrm>
            <a:off x="5128057" y="1998615"/>
            <a:ext cx="301243" cy="2864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Freeform 60"/>
          <p:cNvSpPr/>
          <p:nvPr/>
        </p:nvSpPr>
        <p:spPr>
          <a:xfrm>
            <a:off x="6322957" y="192687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Freeform 61"/>
          <p:cNvSpPr/>
          <p:nvPr/>
        </p:nvSpPr>
        <p:spPr>
          <a:xfrm>
            <a:off x="7004145" y="1899113"/>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ight Arrow 62"/>
          <p:cNvSpPr/>
          <p:nvPr/>
        </p:nvSpPr>
        <p:spPr>
          <a:xfrm rot="10800000">
            <a:off x="8044770" y="2187528"/>
            <a:ext cx="302601" cy="275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a:off x="6678224" y="2134443"/>
            <a:ext cx="2517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7606788" y="2114966"/>
            <a:ext cx="2517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266704" y="1376632"/>
            <a:ext cx="1353762" cy="523220"/>
          </a:xfrm>
          <a:prstGeom prst="rect">
            <a:avLst/>
          </a:prstGeom>
          <a:noFill/>
        </p:spPr>
        <p:txBody>
          <a:bodyPr wrap="square" rtlCol="0">
            <a:spAutoFit/>
          </a:bodyPr>
          <a:lstStyle/>
          <a:p>
            <a:r>
              <a:rPr lang="en-ZA" sz="1400" dirty="0" smtClean="0">
                <a:solidFill>
                  <a:schemeClr val="accent1"/>
                </a:solidFill>
              </a:rPr>
              <a:t>Diffuse flow/</a:t>
            </a:r>
          </a:p>
          <a:p>
            <a:r>
              <a:rPr lang="en-ZA" sz="1400" dirty="0" smtClean="0">
                <a:solidFill>
                  <a:schemeClr val="accent1"/>
                </a:solidFill>
              </a:rPr>
              <a:t>accumulation</a:t>
            </a:r>
            <a:endParaRPr lang="en-GB" sz="1400" dirty="0">
              <a:solidFill>
                <a:schemeClr val="accent1"/>
              </a:solidFill>
            </a:endParaRPr>
          </a:p>
        </p:txBody>
      </p:sp>
      <p:cxnSp>
        <p:nvCxnSpPr>
          <p:cNvPr id="12" name="Straight Connector 11"/>
          <p:cNvCxnSpPr/>
          <p:nvPr/>
        </p:nvCxnSpPr>
        <p:spPr>
          <a:xfrm>
            <a:off x="5435396" y="1870109"/>
            <a:ext cx="528880" cy="232946"/>
          </a:xfrm>
          <a:prstGeom prst="line">
            <a:avLst/>
          </a:prstGeom>
        </p:spPr>
        <p:style>
          <a:lnRef idx="2">
            <a:schemeClr val="accent1"/>
          </a:lnRef>
          <a:fillRef idx="0">
            <a:schemeClr val="accent1"/>
          </a:fillRef>
          <a:effectRef idx="1">
            <a:schemeClr val="accent1"/>
          </a:effectRef>
          <a:fontRef idx="minor">
            <a:schemeClr val="tx1"/>
          </a:fontRef>
        </p:style>
      </p:cxnSp>
      <p:pic>
        <p:nvPicPr>
          <p:cNvPr id="56" name="Picture 55"/>
          <p:cNvPicPr>
            <a:picLocks noChangeAspect="1"/>
          </p:cNvPicPr>
          <p:nvPr/>
        </p:nvPicPr>
        <p:blipFill>
          <a:blip r:embed="rId2"/>
          <a:stretch>
            <a:fillRect/>
          </a:stretch>
        </p:blipFill>
        <p:spPr>
          <a:xfrm>
            <a:off x="-28537" y="553126"/>
            <a:ext cx="4043536" cy="2949727"/>
          </a:xfrm>
          <a:prstGeom prst="rect">
            <a:avLst/>
          </a:prstGeom>
        </p:spPr>
      </p:pic>
      <p:sp>
        <p:nvSpPr>
          <p:cNvPr id="57" name="Right Arrow 56"/>
          <p:cNvSpPr/>
          <p:nvPr/>
        </p:nvSpPr>
        <p:spPr>
          <a:xfrm>
            <a:off x="8085859" y="1887757"/>
            <a:ext cx="282560" cy="246686"/>
          </a:xfrm>
          <a:prstGeom prst="rightArrow">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TextBox 63"/>
          <p:cNvSpPr txBox="1"/>
          <p:nvPr/>
        </p:nvSpPr>
        <p:spPr>
          <a:xfrm>
            <a:off x="7999047" y="1468226"/>
            <a:ext cx="1177617" cy="430887"/>
          </a:xfrm>
          <a:prstGeom prst="rect">
            <a:avLst/>
          </a:prstGeom>
          <a:noFill/>
        </p:spPr>
        <p:txBody>
          <a:bodyPr wrap="square" rtlCol="0">
            <a:spAutoFit/>
          </a:bodyPr>
          <a:lstStyle/>
          <a:p>
            <a:r>
              <a:rPr lang="en-ZA" sz="1100" i="1" dirty="0" smtClean="0">
                <a:solidFill>
                  <a:schemeClr val="accent1"/>
                </a:solidFill>
              </a:rPr>
              <a:t>Channelled outflow/inflow</a:t>
            </a:r>
            <a:endParaRPr lang="en-GB" sz="1100" i="1" dirty="0">
              <a:solidFill>
                <a:schemeClr val="accent1"/>
              </a:solidFill>
            </a:endParaRPr>
          </a:p>
        </p:txBody>
      </p:sp>
      <p:sp>
        <p:nvSpPr>
          <p:cNvPr id="3" name="Rectangle 2"/>
          <p:cNvSpPr/>
          <p:nvPr/>
        </p:nvSpPr>
        <p:spPr>
          <a:xfrm>
            <a:off x="5572461" y="1451860"/>
            <a:ext cx="2398823" cy="1375883"/>
          </a:xfrm>
          <a:prstGeom prst="rect">
            <a:avLst/>
          </a:prstGeom>
          <a:noFill/>
          <a:ln w="38100">
            <a:solidFill>
              <a:srgbClr val="FF5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48037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C6 </a:t>
            </a:r>
            <a:r>
              <a:rPr lang="en-ZA" dirty="0" err="1" smtClean="0"/>
              <a:t>Gamka-Buffels</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513044484"/>
              </p:ext>
            </p:extLst>
          </p:nvPr>
        </p:nvGraphicFramePr>
        <p:xfrm>
          <a:off x="9143" y="4622609"/>
          <a:ext cx="9144001" cy="1349266"/>
        </p:xfrm>
        <a:graphic>
          <a:graphicData uri="http://schemas.openxmlformats.org/drawingml/2006/table">
            <a:tbl>
              <a:tblPr firstRow="1">
                <a:tableStyleId>{5C22544A-7EE6-4342-B048-85BDC9FD1C3A}</a:tableStyleId>
              </a:tblPr>
              <a:tblGrid>
                <a:gridCol w="1463573"/>
                <a:gridCol w="788078"/>
                <a:gridCol w="1722633"/>
                <a:gridCol w="1723239"/>
                <a:gridCol w="1723239"/>
                <a:gridCol w="1723239"/>
              </a:tblGrid>
              <a:tr h="282203">
                <a:tc>
                  <a:txBody>
                    <a:bodyPr/>
                    <a:lstStyle/>
                    <a:p>
                      <a:pPr marL="0" marR="0">
                        <a:lnSpc>
                          <a:spcPct val="105000"/>
                        </a:lnSpc>
                        <a:spcBef>
                          <a:spcPts val="300"/>
                        </a:spcBef>
                        <a:spcAft>
                          <a:spcPts val="0"/>
                        </a:spcAft>
                      </a:pPr>
                      <a:r>
                        <a:rPr lang="en-ZA" sz="850" dirty="0">
                          <a:effectLst/>
                        </a:rPr>
                        <a:t>Name of Wetland Resource Unit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Component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Sub-component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RQO</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Indicator/ measure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Numerical limits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282203">
                <a:tc rowSpan="2">
                  <a:txBody>
                    <a:bodyPr/>
                    <a:lstStyle/>
                    <a:p>
                      <a:pPr algn="l" fontAlgn="ctr"/>
                      <a:r>
                        <a:rPr lang="en-GB" sz="850" b="0" i="0" u="none" strike="noStrike" dirty="0">
                          <a:effectLst/>
                          <a:latin typeface="Arial" panose="020B0604020202020204" pitchFamily="34" charset="0"/>
                        </a:rPr>
                        <a:t>Upper Nama Karoo Depression</a:t>
                      </a:r>
                    </a:p>
                  </a:txBody>
                  <a:tcPr marL="7620" marR="7620" marT="7620" marB="0" anchor="ctr"/>
                </a:tc>
                <a:tc>
                  <a:txBody>
                    <a:bodyPr/>
                    <a:lstStyle/>
                    <a:p>
                      <a:pPr algn="l" fontAlgn="ctr"/>
                      <a:r>
                        <a:rPr lang="en-ZA" sz="850" b="0" i="0" u="none" strike="noStrike" dirty="0" smtClean="0">
                          <a:effectLst/>
                          <a:latin typeface="Arial" panose="020B0604020202020204" pitchFamily="34" charset="0"/>
                        </a:rPr>
                        <a:t>Quantity</a:t>
                      </a:r>
                      <a:endParaRPr lang="en-GB" sz="850" b="0" i="0" u="none" strike="noStrike" dirty="0">
                        <a:effectLst/>
                        <a:latin typeface="Arial" panose="020B0604020202020204" pitchFamily="34" charset="0"/>
                      </a:endParaRPr>
                    </a:p>
                  </a:txBody>
                  <a:tcPr marL="7620" marR="7620" marT="7620" marB="0" anchor="ct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ZA" sz="900" dirty="0" smtClean="0">
                          <a:effectLst/>
                          <a:latin typeface="Arial" panose="020B0604020202020204" pitchFamily="34" charset="0"/>
                          <a:cs typeface="Arial" panose="020B0604020202020204" pitchFamily="34" charset="0"/>
                        </a:rPr>
                        <a:t>Water distribution &amp; retention patterns</a:t>
                      </a:r>
                      <a:endParaRPr lang="en-GB" sz="900" dirty="0" smtClean="0">
                        <a:effectLst/>
                        <a:latin typeface="Arial" panose="020B0604020202020204" pitchFamily="34" charset="0"/>
                        <a:ea typeface="Times New Roman" panose="02020603050405020304" pitchFamily="18" charset="0"/>
                        <a:cs typeface="Arial" panose="020B0604020202020204" pitchFamily="34" charset="0"/>
                      </a:endParaRPr>
                    </a:p>
                  </a:txBody>
                  <a:tcPr marL="7620" marR="7620" marT="7620" marB="0" anchor="ctr"/>
                </a:tc>
                <a:tc>
                  <a:txBody>
                    <a:bodyPr/>
                    <a:lstStyle/>
                    <a:p>
                      <a:pPr algn="l" fontAlgn="ctr"/>
                      <a:r>
                        <a:rPr lang="en-US" sz="850" b="0" i="0" u="none" strike="noStrike" dirty="0" smtClean="0">
                          <a:effectLst/>
                          <a:latin typeface="Arial" panose="020B0604020202020204" pitchFamily="34" charset="0"/>
                        </a:rPr>
                        <a:t>Seasonality</a:t>
                      </a:r>
                      <a:r>
                        <a:rPr lang="en-US" sz="850" b="0" i="0" u="none" strike="noStrike" baseline="0" dirty="0" smtClean="0">
                          <a:effectLst/>
                          <a:latin typeface="Arial" panose="020B0604020202020204" pitchFamily="34" charset="0"/>
                        </a:rPr>
                        <a:t> to be maintained in order to protect the wetland.</a:t>
                      </a:r>
                      <a:endParaRPr lang="en-US" sz="850" b="0" i="0" u="none" strike="noStrike" dirty="0">
                        <a:effectLst/>
                        <a:latin typeface="Arial" panose="020B0604020202020204" pitchFamily="34" charset="0"/>
                      </a:endParaRPr>
                    </a:p>
                  </a:txBody>
                  <a:tcPr marL="7620" marR="7620" marT="7620" marB="0" anchor="ctr"/>
                </a:tc>
                <a:tc>
                  <a:txBody>
                    <a:bodyPr/>
                    <a:lstStyle/>
                    <a:p>
                      <a:pPr algn="l" fontAlgn="ctr"/>
                      <a:r>
                        <a:rPr lang="en-US" sz="850" b="0" i="0" u="none" strike="noStrike" dirty="0" smtClean="0">
                          <a:effectLst/>
                          <a:latin typeface="Arial" panose="020B0604020202020204" pitchFamily="34" charset="0"/>
                        </a:rPr>
                        <a:t>Wetted perimeter</a:t>
                      </a:r>
                      <a:endParaRPr lang="en-US" sz="850" b="0" i="0" u="none" strike="noStrike" dirty="0">
                        <a:effectLst/>
                        <a:latin typeface="Arial" panose="020B0604020202020204" pitchFamily="34" charset="0"/>
                      </a:endParaRPr>
                    </a:p>
                  </a:txBody>
                  <a:tcPr marL="7620" marR="7620" marT="7620" marB="0" anchor="ctr"/>
                </a:tc>
                <a:tc>
                  <a:txBody>
                    <a:bodyPr/>
                    <a:lstStyle/>
                    <a:p>
                      <a:pPr algn="l" fontAlgn="ctr"/>
                      <a:r>
                        <a:rPr lang="en-US" sz="850" b="0" i="0" u="none" strike="noStrike" dirty="0" smtClean="0">
                          <a:effectLst/>
                          <a:latin typeface="Arial" panose="020B0604020202020204" pitchFamily="34" charset="0"/>
                        </a:rPr>
                        <a:t>N/A</a:t>
                      </a:r>
                      <a:endParaRPr lang="en-US" sz="850" b="0" i="0" u="none" strike="noStrike" dirty="0">
                        <a:effectLst/>
                        <a:latin typeface="Arial" panose="020B0604020202020204" pitchFamily="34" charset="0"/>
                      </a:endParaRPr>
                    </a:p>
                  </a:txBody>
                  <a:tcPr marL="7620" marR="7620" marT="7620" marB="0" anchor="ctr"/>
                </a:tc>
              </a:tr>
              <a:tr h="282203">
                <a:tc vMerge="1">
                  <a:txBody>
                    <a:bodyPr/>
                    <a:lstStyle/>
                    <a:p>
                      <a:pPr algn="l" fontAlgn="ctr"/>
                      <a:endParaRPr lang="en-GB" sz="850" b="0" i="0" u="none" strike="noStrike" dirty="0">
                        <a:effectLst/>
                        <a:latin typeface="Arial" panose="020B0604020202020204" pitchFamily="34" charset="0"/>
                      </a:endParaRPr>
                    </a:p>
                  </a:txBody>
                  <a:tcPr marL="7620" marR="7620" marT="7620" marB="0" anchor="ctr"/>
                </a:tc>
                <a:tc>
                  <a:txBody>
                    <a:bodyPr/>
                    <a:lstStyle/>
                    <a:p>
                      <a:pPr algn="l" fontAlgn="ctr"/>
                      <a:r>
                        <a:rPr lang="en-GB" sz="850" b="0" i="0" u="none" strike="noStrike">
                          <a:effectLst/>
                          <a:latin typeface="Arial" panose="020B0604020202020204" pitchFamily="34" charset="0"/>
                        </a:rPr>
                        <a:t>Habitat</a:t>
                      </a:r>
                    </a:p>
                  </a:txBody>
                  <a:tcPr marL="7620" marR="7620" marT="7620" marB="0" anchor="ctr"/>
                </a:tc>
                <a:tc>
                  <a:txBody>
                    <a:bodyPr/>
                    <a:lstStyle/>
                    <a:p>
                      <a:pPr algn="l" fontAlgn="ctr"/>
                      <a:r>
                        <a:rPr lang="en-GB" sz="850" b="0" i="0" u="none" strike="noStrike" dirty="0">
                          <a:effectLst/>
                          <a:latin typeface="Arial" panose="020B0604020202020204" pitchFamily="34" charset="0"/>
                        </a:rPr>
                        <a:t>Wetland vegetation.</a:t>
                      </a:r>
                    </a:p>
                  </a:txBody>
                  <a:tcPr marL="7620" marR="7620" marT="7620" marB="0" anchor="ctr"/>
                </a:tc>
                <a:tc>
                  <a:txBody>
                    <a:bodyPr/>
                    <a:lstStyle/>
                    <a:p>
                      <a:pPr algn="l" fontAlgn="ctr"/>
                      <a:r>
                        <a:rPr lang="en-US" sz="850" b="0" i="0" u="none" strike="noStrike" dirty="0">
                          <a:effectLst/>
                          <a:latin typeface="Arial" panose="020B0604020202020204" pitchFamily="34" charset="0"/>
                        </a:rPr>
                        <a:t>Wetland vegetation </a:t>
                      </a:r>
                      <a:r>
                        <a:rPr lang="en-US" sz="850" b="0" i="0" u="none" strike="noStrike" dirty="0" smtClean="0">
                          <a:effectLst/>
                          <a:latin typeface="Arial" panose="020B0604020202020204" pitchFamily="34" charset="0"/>
                        </a:rPr>
                        <a:t>must </a:t>
                      </a:r>
                      <a:r>
                        <a:rPr lang="en-US" sz="850" b="0" i="0" u="none" strike="noStrike" dirty="0">
                          <a:effectLst/>
                          <a:latin typeface="Arial" panose="020B0604020202020204" pitchFamily="34" charset="0"/>
                        </a:rPr>
                        <a:t>be maintained or where necessary improved in order to protect the wetland vegetation.</a:t>
                      </a:r>
                    </a:p>
                  </a:txBody>
                  <a:tcPr marL="7620" marR="7620" marT="7620" marB="0" anchor="ctr"/>
                </a:tc>
                <a:tc>
                  <a:txBody>
                    <a:bodyPr/>
                    <a:lstStyle/>
                    <a:p>
                      <a:pPr algn="l" fontAlgn="ctr"/>
                      <a:r>
                        <a:rPr lang="en-US" sz="850" b="0" i="0" u="none" strike="noStrike">
                          <a:effectLst/>
                          <a:latin typeface="Arial" panose="020B0604020202020204" pitchFamily="34" charset="0"/>
                        </a:rPr>
                        <a:t>Wetland vegetation score from the vegetation module of WET-Health (Level 2).</a:t>
                      </a:r>
                    </a:p>
                  </a:txBody>
                  <a:tcPr marL="7620" marR="7620" marT="7620" marB="0" anchor="ctr"/>
                </a:tc>
                <a:tc>
                  <a:txBody>
                    <a:bodyPr/>
                    <a:lstStyle/>
                    <a:p>
                      <a:pPr algn="l" fontAlgn="ctr"/>
                      <a:r>
                        <a:rPr lang="en-US" sz="850" b="0" i="0" u="none" strike="noStrike" dirty="0" smtClean="0">
                          <a:effectLst/>
                          <a:latin typeface="Arial" panose="020B0604020202020204" pitchFamily="34" charset="0"/>
                        </a:rPr>
                        <a:t>Develop baseline of wetland vegetation. Repeat </a:t>
                      </a:r>
                      <a:r>
                        <a:rPr lang="en-US" sz="850" b="0" i="0" u="none" strike="noStrike" dirty="0">
                          <a:effectLst/>
                          <a:latin typeface="Arial" panose="020B0604020202020204" pitchFamily="34" charset="0"/>
                        </a:rPr>
                        <a:t>every three years and assess and report with a view to assess if there have been any changes in the state of the system.</a:t>
                      </a:r>
                    </a:p>
                  </a:txBody>
                  <a:tcPr marL="7620" marR="7620" marT="7620" marB="0" anchor="ct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68864193"/>
              </p:ext>
            </p:extLst>
          </p:nvPr>
        </p:nvGraphicFramePr>
        <p:xfrm>
          <a:off x="5638945" y="726882"/>
          <a:ext cx="3096476" cy="880491"/>
        </p:xfrm>
        <a:graphic>
          <a:graphicData uri="http://schemas.openxmlformats.org/drawingml/2006/table">
            <a:tbl>
              <a:tblPr firstRow="1" firstCol="1" bandRow="1">
                <a:tableStyleId>{5C22544A-7EE6-4342-B048-85BDC9FD1C3A}</a:tableStyleId>
              </a:tblPr>
              <a:tblGrid>
                <a:gridCol w="2123477"/>
                <a:gridCol w="972999"/>
              </a:tblGrid>
              <a:tr h="435676">
                <a:tc>
                  <a:txBody>
                    <a:bodyPr/>
                    <a:lstStyle/>
                    <a:p>
                      <a:pPr marL="0" marR="0" algn="ctr">
                        <a:lnSpc>
                          <a:spcPct val="107000"/>
                        </a:lnSpc>
                        <a:spcBef>
                          <a:spcPts val="0"/>
                        </a:spcBef>
                        <a:spcAft>
                          <a:spcPts val="0"/>
                        </a:spcAft>
                      </a:pPr>
                      <a:r>
                        <a:rPr lang="en-GB" sz="1800" dirty="0">
                          <a:effectLst/>
                        </a:rPr>
                        <a:t>IUA</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a:effectLst/>
                        </a:rPr>
                        <a:t>Spatially targeted</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222778">
                <a:tc>
                  <a:txBody>
                    <a:bodyPr/>
                    <a:lstStyle/>
                    <a:p>
                      <a:pPr marL="0" marR="0" algn="r">
                        <a:lnSpc>
                          <a:spcPct val="107000"/>
                        </a:lnSpc>
                        <a:spcBef>
                          <a:spcPts val="0"/>
                        </a:spcBef>
                        <a:spcAft>
                          <a:spcPts val="0"/>
                        </a:spcAft>
                      </a:pPr>
                      <a:r>
                        <a:rPr lang="en-ZA" sz="1800" dirty="0" smtClean="0">
                          <a:effectLst/>
                          <a:latin typeface="+mn-lt"/>
                          <a:ea typeface="+mn-ea"/>
                          <a:cs typeface="+mn-cs"/>
                        </a:rPr>
                        <a:t>C6</a:t>
                      </a:r>
                      <a:r>
                        <a:rPr lang="en-ZA" sz="1800" baseline="0" dirty="0" smtClean="0">
                          <a:effectLst/>
                          <a:latin typeface="+mn-lt"/>
                          <a:ea typeface="+mn-ea"/>
                          <a:cs typeface="+mn-cs"/>
                        </a:rPr>
                        <a:t> </a:t>
                      </a:r>
                      <a:r>
                        <a:rPr lang="en-ZA" sz="1800" baseline="0" dirty="0" err="1" smtClean="0">
                          <a:effectLst/>
                          <a:latin typeface="+mn-lt"/>
                          <a:ea typeface="+mn-ea"/>
                          <a:cs typeface="+mn-cs"/>
                        </a:rPr>
                        <a:t>Gamka-Buffels</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r>
            </a:tbl>
          </a:graphicData>
        </a:graphic>
      </p:graphicFrame>
      <p:pic>
        <p:nvPicPr>
          <p:cNvPr id="14"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540000"/>
            <a:ext cx="5532118" cy="3895727"/>
          </a:xfrm>
        </p:spPr>
      </p:pic>
      <p:sp>
        <p:nvSpPr>
          <p:cNvPr id="15" name="Rectangle 14"/>
          <p:cNvSpPr/>
          <p:nvPr/>
        </p:nvSpPr>
        <p:spPr>
          <a:xfrm>
            <a:off x="3571539" y="1536624"/>
            <a:ext cx="918162" cy="808543"/>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p:cNvSpPr txBox="1"/>
          <p:nvPr/>
        </p:nvSpPr>
        <p:spPr>
          <a:xfrm>
            <a:off x="5647109" y="1710062"/>
            <a:ext cx="3212411" cy="830997"/>
          </a:xfrm>
          <a:prstGeom prst="rect">
            <a:avLst/>
          </a:prstGeom>
          <a:noFill/>
        </p:spPr>
        <p:txBody>
          <a:bodyPr wrap="square" rtlCol="0">
            <a:spAutoFit/>
          </a:bodyPr>
          <a:lstStyle/>
          <a:p>
            <a:r>
              <a:rPr lang="en-ZA" sz="1600" i="1" dirty="0" smtClean="0"/>
              <a:t>Linkage to Groundwater RQO (groundwater links to be maintained)</a:t>
            </a:r>
            <a:endParaRPr lang="en-GB" sz="1600" i="1" dirty="0"/>
          </a:p>
        </p:txBody>
      </p:sp>
    </p:spTree>
    <p:extLst>
      <p:ext uri="{BB962C8B-B14F-4D97-AF65-F5344CB8AC3E}">
        <p14:creationId xmlns:p14="http://schemas.microsoft.com/office/powerpoint/2010/main" val="3710180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91755"/>
            <a:ext cx="9144000" cy="6466245"/>
          </a:xfrm>
        </p:spPr>
      </p:pic>
      <p:sp>
        <p:nvSpPr>
          <p:cNvPr id="5" name="Rectangle 4">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xmlns="" id="{D2F84E0C-E16E-4241-AB20-166B197952F0}"/>
              </a:ext>
            </a:extLst>
          </p:cNvPr>
          <p:cNvSpPr txBox="1">
            <a:spLocks/>
          </p:cNvSpPr>
          <p:nvPr/>
        </p:nvSpPr>
        <p:spPr>
          <a:xfrm>
            <a:off x="0" y="-1"/>
            <a:ext cx="9144000" cy="57668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400" dirty="0">
                <a:solidFill>
                  <a:schemeClr val="bg1"/>
                </a:solidFill>
              </a:rPr>
              <a:t>F12 </a:t>
            </a:r>
            <a:r>
              <a:rPr lang="en-ZA" sz="2400" dirty="0" err="1">
                <a:solidFill>
                  <a:schemeClr val="bg1"/>
                </a:solidFill>
              </a:rPr>
              <a:t>Duiwenhoks</a:t>
            </a:r>
            <a:endParaRPr lang="en-GB" sz="2400"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333067489"/>
              </p:ext>
            </p:extLst>
          </p:nvPr>
        </p:nvGraphicFramePr>
        <p:xfrm>
          <a:off x="107442" y="2365408"/>
          <a:ext cx="4885182" cy="996652"/>
        </p:xfrm>
        <a:graphic>
          <a:graphicData uri="http://schemas.openxmlformats.org/drawingml/2006/table">
            <a:tbl>
              <a:tblPr firstRow="1" firstCol="1" bandRow="1">
                <a:tableStyleId>{5C22544A-7EE6-4342-B048-85BDC9FD1C3A}</a:tableStyleId>
              </a:tblPr>
              <a:tblGrid>
                <a:gridCol w="285750"/>
                <a:gridCol w="603504"/>
                <a:gridCol w="2660262"/>
                <a:gridCol w="280087"/>
                <a:gridCol w="525227"/>
                <a:gridCol w="530352"/>
              </a:tblGrid>
              <a:tr h="199330">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IUA</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NB</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Supply</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Demand</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8661">
                <a:tc rowSpan="2">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F12</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solidFill>
                            <a:schemeClr val="tx1"/>
                          </a:solidFill>
                          <a:effectLst/>
                        </a:rPr>
                        <a:t>WR3 Southern Coastal</a:t>
                      </a:r>
                      <a:endParaRPr lang="en-GB"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0" i="0" u="none" strike="noStrike">
                          <a:effectLst/>
                          <a:latin typeface="Arial" panose="020B0604020202020204" pitchFamily="34" charset="0"/>
                        </a:rPr>
                        <a:t>East Coast Shale Renosterveld Channelled Valley Bottom and Floodplain (Goukou)</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8661">
                <a:tc v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0" i="0" u="none" strike="noStrike" dirty="0">
                          <a:effectLst/>
                          <a:latin typeface="Arial" panose="020B0604020202020204" pitchFamily="34" charset="0"/>
                        </a:rPr>
                        <a:t>East Coast Shale </a:t>
                      </a:r>
                      <a:r>
                        <a:rPr lang="en-US" sz="900" b="0" i="0" u="none" strike="noStrike" dirty="0" err="1">
                          <a:effectLst/>
                          <a:latin typeface="Arial" panose="020B0604020202020204" pitchFamily="34" charset="0"/>
                        </a:rPr>
                        <a:t>Renosterveld</a:t>
                      </a:r>
                      <a:r>
                        <a:rPr lang="en-US" sz="900" b="0" i="0" u="none" strike="noStrike" dirty="0">
                          <a:effectLst/>
                          <a:latin typeface="Arial" panose="020B0604020202020204" pitchFamily="34" charset="0"/>
                        </a:rPr>
                        <a:t> </a:t>
                      </a:r>
                      <a:r>
                        <a:rPr lang="en-US" sz="900" b="0" i="0" u="none" strike="noStrike" dirty="0" err="1">
                          <a:effectLst/>
                          <a:latin typeface="Arial" panose="020B0604020202020204" pitchFamily="34" charset="0"/>
                        </a:rPr>
                        <a:t>Channelled</a:t>
                      </a:r>
                      <a:r>
                        <a:rPr lang="en-US" sz="900" b="0" i="0" u="none" strike="noStrike" dirty="0">
                          <a:effectLst/>
                          <a:latin typeface="Arial" panose="020B0604020202020204" pitchFamily="34" charset="0"/>
                        </a:rPr>
                        <a:t> Valley Bottom and Floodplain (</a:t>
                      </a:r>
                      <a:r>
                        <a:rPr lang="en-US" sz="900" b="0" i="0" u="none" strike="noStrike" dirty="0" err="1">
                          <a:effectLst/>
                          <a:latin typeface="Arial" panose="020B0604020202020204" pitchFamily="34" charset="0"/>
                        </a:rPr>
                        <a:t>Duiwenhoks</a:t>
                      </a:r>
                      <a:r>
                        <a:rPr lang="en-US" sz="900" b="0" i="0" u="none" strike="noStrike" dirty="0">
                          <a:effectLst/>
                          <a:latin typeface="Arial" panose="020B0604020202020204" pitchFamily="34"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8" name="Straight Arrow Connector 7"/>
          <p:cNvCxnSpPr>
            <a:stCxn id="7" idx="2"/>
            <a:endCxn id="9" idx="0"/>
          </p:cNvCxnSpPr>
          <p:nvPr/>
        </p:nvCxnSpPr>
        <p:spPr>
          <a:xfrm>
            <a:off x="2550033" y="3362060"/>
            <a:ext cx="762754" cy="17723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451607" y="5134445"/>
            <a:ext cx="1722359" cy="1427719"/>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92072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390"/>
            <a:ext cx="5950517" cy="4190364"/>
          </a:xfrm>
          <a:prstGeom prst="rect">
            <a:avLst/>
          </a:prstGeom>
        </p:spPr>
      </p:pic>
      <p:sp>
        <p:nvSpPr>
          <p:cNvPr id="5" name="Rectangle 4">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a:t>F12 </a:t>
            </a:r>
            <a:r>
              <a:rPr lang="en-ZA" dirty="0" err="1"/>
              <a:t>Duiwenhoks</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009904676"/>
              </p:ext>
            </p:extLst>
          </p:nvPr>
        </p:nvGraphicFramePr>
        <p:xfrm>
          <a:off x="17077" y="3514829"/>
          <a:ext cx="9126925" cy="3344596"/>
        </p:xfrm>
        <a:graphic>
          <a:graphicData uri="http://schemas.openxmlformats.org/drawingml/2006/table">
            <a:tbl>
              <a:tblPr firstRow="1" firstCol="1" bandRow="1">
                <a:tableStyleId>{5C22544A-7EE6-4342-B048-85BDC9FD1C3A}</a:tableStyleId>
              </a:tblPr>
              <a:tblGrid>
                <a:gridCol w="511243"/>
                <a:gridCol w="1607189"/>
                <a:gridCol w="307912"/>
                <a:gridCol w="394127"/>
                <a:gridCol w="270962"/>
                <a:gridCol w="258646"/>
                <a:gridCol w="270962"/>
                <a:gridCol w="258646"/>
                <a:gridCol w="541924"/>
                <a:gridCol w="714354"/>
                <a:gridCol w="381810"/>
                <a:gridCol w="332544"/>
                <a:gridCol w="504975"/>
                <a:gridCol w="209379"/>
                <a:gridCol w="258646"/>
                <a:gridCol w="295596"/>
                <a:gridCol w="566558"/>
                <a:gridCol w="418760"/>
                <a:gridCol w="1022692"/>
              </a:tblGrid>
              <a:tr h="142594">
                <a:tc rowSpan="4">
                  <a:txBody>
                    <a:bodyPr/>
                    <a:lstStyle/>
                    <a:p>
                      <a:pPr marL="0" marR="0" lvl="0" indent="0" algn="ctr" defTabSz="457200" rtl="0" eaLnBrk="1" fontAlgn="auto" latinLnBrk="0" hangingPunct="1">
                        <a:lnSpc>
                          <a:spcPct val="105000"/>
                        </a:lnSpc>
                        <a:spcBef>
                          <a:spcPts val="300"/>
                        </a:spcBef>
                        <a:spcAft>
                          <a:spcPts val="0"/>
                        </a:spcAft>
                        <a:buClrTx/>
                        <a:buSzTx/>
                        <a:buFontTx/>
                        <a:buNone/>
                        <a:tabLst/>
                        <a:defRPr/>
                      </a:pPr>
                      <a:r>
                        <a:rPr lang="en-ZA" sz="900" dirty="0" smtClean="0">
                          <a:effectLst/>
                        </a:rPr>
                        <a:t>Wetland Region</a:t>
                      </a:r>
                      <a:endParaRPr lang="en-GB" sz="900" dirty="0" smtClean="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4">
                  <a:txBody>
                    <a:bodyPr/>
                    <a:lstStyle/>
                    <a:p>
                      <a:pPr marL="0" marR="0" algn="ctr">
                        <a:lnSpc>
                          <a:spcPct val="105000"/>
                        </a:lnSpc>
                        <a:spcBef>
                          <a:spcPts val="300"/>
                        </a:spcBef>
                        <a:spcAft>
                          <a:spcPts val="0"/>
                        </a:spcAft>
                      </a:pPr>
                      <a:r>
                        <a:rPr lang="en-ZA" sz="900" dirty="0">
                          <a:effectLst/>
                        </a:rPr>
                        <a:t>Wetland Resource Unit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gridSpan="3">
                  <a:txBody>
                    <a:bodyPr/>
                    <a:lstStyle/>
                    <a:p>
                      <a:pPr marL="0" marR="0" algn="ctr">
                        <a:lnSpc>
                          <a:spcPct val="105000"/>
                        </a:lnSpc>
                        <a:spcBef>
                          <a:spcPts val="300"/>
                        </a:spcBef>
                        <a:spcAft>
                          <a:spcPts val="0"/>
                        </a:spcAft>
                      </a:pPr>
                      <a:r>
                        <a:rPr lang="en-ZA" sz="900">
                          <a:effectLst/>
                        </a:rPr>
                        <a:t>Priority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endParaRPr lang="en-GB"/>
                    </a:p>
                  </a:txBody>
                  <a:tcPr/>
                </a:tc>
                <a:tc hMerge="1">
                  <a:txBody>
                    <a:bodyPr/>
                    <a:lstStyle/>
                    <a:p>
                      <a:endParaRPr lang="en-GB"/>
                    </a:p>
                  </a:txBody>
                  <a:tcPr/>
                </a:tc>
                <a:tc rowSpan="4">
                  <a:txBody>
                    <a:bodyPr/>
                    <a:lstStyle/>
                    <a:p>
                      <a:pPr marL="0" marR="0" algn="ctr">
                        <a:lnSpc>
                          <a:spcPct val="105000"/>
                        </a:lnSpc>
                        <a:spcBef>
                          <a:spcPts val="300"/>
                        </a:spcBef>
                        <a:spcAft>
                          <a:spcPts val="0"/>
                        </a:spcAft>
                      </a:pPr>
                      <a:r>
                        <a:rPr lang="en-ZA" sz="900" dirty="0">
                          <a:effectLst/>
                        </a:rPr>
                        <a:t>PES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EIS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REC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gridSpan="2">
                  <a:txBody>
                    <a:bodyPr/>
                    <a:lstStyle/>
                    <a:p>
                      <a:pPr marL="0" marR="0" algn="ctr">
                        <a:lnSpc>
                          <a:spcPct val="105000"/>
                        </a:lnSpc>
                        <a:spcBef>
                          <a:spcPts val="300"/>
                        </a:spcBef>
                        <a:spcAft>
                          <a:spcPts val="0"/>
                        </a:spcAft>
                      </a:pPr>
                      <a:r>
                        <a:rPr lang="en-ZA" sz="90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gridSpan="6">
                  <a:txBody>
                    <a:bodyPr/>
                    <a:lstStyle/>
                    <a:p>
                      <a:pPr marL="0" marR="0" algn="ctr">
                        <a:lnSpc>
                          <a:spcPct val="105000"/>
                        </a:lnSpc>
                        <a:spcBef>
                          <a:spcPts val="300"/>
                        </a:spcBef>
                        <a:spcAft>
                          <a:spcPts val="0"/>
                        </a:spcAft>
                      </a:pPr>
                      <a:r>
                        <a:rPr lang="en-ZA" sz="900">
                          <a:effectLst/>
                        </a:rPr>
                        <a:t>Quality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gridSpan="2">
                  <a:txBody>
                    <a:bodyPr/>
                    <a:lstStyle/>
                    <a:p>
                      <a:pPr marL="0" marR="0" algn="ctr">
                        <a:lnSpc>
                          <a:spcPct val="105000"/>
                        </a:lnSpc>
                        <a:spcBef>
                          <a:spcPts val="300"/>
                        </a:spcBef>
                        <a:spcAft>
                          <a:spcPts val="0"/>
                        </a:spcAft>
                      </a:pPr>
                      <a:r>
                        <a:rPr lang="en-ZA" sz="900">
                          <a:effectLst/>
                        </a:rPr>
                        <a:t>Habitat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4">
                  <a:txBody>
                    <a:bodyPr/>
                    <a:lstStyle/>
                    <a:p>
                      <a:pPr marL="0" marR="0" algn="ctr">
                        <a:lnSpc>
                          <a:spcPct val="105000"/>
                        </a:lnSpc>
                        <a:spcBef>
                          <a:spcPts val="300"/>
                        </a:spcBef>
                        <a:spcAft>
                          <a:spcPts val="0"/>
                        </a:spcAft>
                      </a:pPr>
                      <a:r>
                        <a:rPr lang="en-ZA" sz="900" dirty="0">
                          <a:effectLst/>
                        </a:rPr>
                        <a:t>Indicators selected</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554145">
                <a:tc vMerge="1">
                  <a:txBody>
                    <a:bodyPr/>
                    <a:lstStyle/>
                    <a:p>
                      <a:endParaRPr lang="en-GB"/>
                    </a:p>
                  </a:txBody>
                  <a:tcPr/>
                </a:tc>
                <a:tc vMerge="1">
                  <a:txBody>
                    <a:bodyPr/>
                    <a:lstStyle/>
                    <a:p>
                      <a:endParaRPr lang="en-GB"/>
                    </a:p>
                  </a:txBody>
                  <a:tcPr/>
                </a:tc>
                <a:tc rowSpan="3">
                  <a:txBody>
                    <a:bodyPr/>
                    <a:lstStyle/>
                    <a:p>
                      <a:pPr marL="0" marR="0">
                        <a:lnSpc>
                          <a:spcPct val="105000"/>
                        </a:lnSpc>
                        <a:spcBef>
                          <a:spcPts val="300"/>
                        </a:spcBef>
                        <a:spcAft>
                          <a:spcPts val="0"/>
                        </a:spcAft>
                      </a:pPr>
                      <a:r>
                        <a:rPr lang="en-ZA" sz="900">
                          <a:effectLst/>
                        </a:rPr>
                        <a:t>Ecological Importance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0" marR="0">
                        <a:lnSpc>
                          <a:spcPct val="105000"/>
                        </a:lnSpc>
                        <a:spcBef>
                          <a:spcPts val="300"/>
                        </a:spcBef>
                        <a:spcAft>
                          <a:spcPts val="0"/>
                        </a:spcAft>
                      </a:pPr>
                      <a:r>
                        <a:rPr lang="en-ZA" sz="900">
                          <a:effectLst/>
                        </a:rPr>
                        <a:t>Provision of ecosystem services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gridSpan="6"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r>
              <a:tr h="136729">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Water inputs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Water distribution &amp; retention patterns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Nutrients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Salts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System variables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Toxics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Pathogens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Sediments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Geomorphology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Wetland vegetation</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r>
              <a:tr h="56449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900" dirty="0">
                          <a:effectLst/>
                        </a:rPr>
                        <a:t>Supply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a:txBody>
                    <a:bodyPr/>
                    <a:lstStyle/>
                    <a:p>
                      <a:pPr marL="0" marR="0">
                        <a:lnSpc>
                          <a:spcPct val="105000"/>
                        </a:lnSpc>
                        <a:spcBef>
                          <a:spcPts val="300"/>
                        </a:spcBef>
                        <a:spcAft>
                          <a:spcPts val="0"/>
                        </a:spcAft>
                      </a:pPr>
                      <a:r>
                        <a:rPr lang="en-ZA" sz="900">
                          <a:effectLst/>
                        </a:rPr>
                        <a:t>Demand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r>
              <a:tr h="972605">
                <a:tc rowSpan="2">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solidFill>
                            <a:schemeClr val="bg1"/>
                          </a:solidFill>
                          <a:effectLst/>
                        </a:rPr>
                        <a:t>WR3 Southern Coastal</a:t>
                      </a:r>
                      <a:endParaRPr lang="en-GB" sz="900" dirty="0" smtClea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algn="ctr" fontAlgn="ctr"/>
                      <a:r>
                        <a:rPr lang="en-US" sz="900" b="0" i="0" u="none" strike="noStrike">
                          <a:effectLst/>
                          <a:latin typeface="Arial" panose="020B0604020202020204" pitchFamily="34" charset="0"/>
                        </a:rPr>
                        <a:t>East Coast Shale Renosterveld Channelled Valley Bottom and Floodplain (Goukou)</a:t>
                      </a:r>
                    </a:p>
                  </a:txBody>
                  <a:tcPr marL="7620" marR="7620" marT="7620" marB="0" anchor="ctr"/>
                </a:tc>
                <a:tc>
                  <a:txBody>
                    <a:bodyPr/>
                    <a:lstStyle/>
                    <a:p>
                      <a:pPr marL="0" marR="0">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D</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tc>
                <a:tc>
                  <a:txBody>
                    <a:bodyPr/>
                    <a:lstStyle/>
                    <a:p>
                      <a:pPr marL="0" marR="0" algn="l">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Moderate</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tc>
                <a:tc>
                  <a:txBody>
                    <a:bodyPr/>
                    <a:lstStyle/>
                    <a:p>
                      <a:pPr marL="0" marR="0" algn="l">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D</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Water distribution &amp;</a:t>
                      </a:r>
                      <a:r>
                        <a:rPr lang="en-GB" sz="900" baseline="0" dirty="0" smtClean="0">
                          <a:effectLst/>
                          <a:latin typeface="Arial" panose="020B0604020202020204" pitchFamily="34" charset="0"/>
                          <a:ea typeface="Times New Roman" panose="02020603050405020304" pitchFamily="18" charset="0"/>
                          <a:cs typeface="Times New Roman" panose="02020603050405020304" pitchFamily="18" charset="0"/>
                        </a:rPr>
                        <a:t> retention patterns, </a:t>
                      </a: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Wetland vegetation and erosion monitoring</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972605">
                <a:tc vMerge="1">
                  <a:txBody>
                    <a:bodyPr/>
                    <a:lstStyle/>
                    <a:p>
                      <a:pPr marL="0" marR="0">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algn="ctr" fontAlgn="ctr"/>
                      <a:r>
                        <a:rPr lang="en-US" sz="900" b="0" i="0" u="none" strike="noStrike" dirty="0">
                          <a:effectLst/>
                          <a:latin typeface="Arial" panose="020B0604020202020204" pitchFamily="34" charset="0"/>
                        </a:rPr>
                        <a:t>East Coast Shale </a:t>
                      </a:r>
                      <a:r>
                        <a:rPr lang="en-US" sz="900" b="0" i="0" u="none" strike="noStrike" dirty="0" err="1">
                          <a:effectLst/>
                          <a:latin typeface="Arial" panose="020B0604020202020204" pitchFamily="34" charset="0"/>
                        </a:rPr>
                        <a:t>Renosterveld</a:t>
                      </a:r>
                      <a:r>
                        <a:rPr lang="en-US" sz="900" b="0" i="0" u="none" strike="noStrike" dirty="0">
                          <a:effectLst/>
                          <a:latin typeface="Arial" panose="020B0604020202020204" pitchFamily="34" charset="0"/>
                        </a:rPr>
                        <a:t> </a:t>
                      </a:r>
                      <a:r>
                        <a:rPr lang="en-US" sz="900" b="0" i="0" u="none" strike="noStrike" dirty="0" err="1">
                          <a:effectLst/>
                          <a:latin typeface="Arial" panose="020B0604020202020204" pitchFamily="34" charset="0"/>
                        </a:rPr>
                        <a:t>Channelled</a:t>
                      </a:r>
                      <a:r>
                        <a:rPr lang="en-US" sz="900" b="0" i="0" u="none" strike="noStrike" dirty="0">
                          <a:effectLst/>
                          <a:latin typeface="Arial" panose="020B0604020202020204" pitchFamily="34" charset="0"/>
                        </a:rPr>
                        <a:t> Valley Bottom and Floodplain (</a:t>
                      </a:r>
                      <a:r>
                        <a:rPr lang="en-US" sz="900" b="0" i="0" u="none" strike="noStrike" dirty="0" err="1">
                          <a:effectLst/>
                          <a:latin typeface="Arial" panose="020B0604020202020204" pitchFamily="34" charset="0"/>
                        </a:rPr>
                        <a:t>Duiwenhoks</a:t>
                      </a:r>
                      <a:r>
                        <a:rPr lang="en-US" sz="900" b="0" i="0" u="none" strike="noStrike" dirty="0">
                          <a:effectLst/>
                          <a:latin typeface="Arial" panose="020B0604020202020204" pitchFamily="34" charset="0"/>
                        </a:rPr>
                        <a:t>)</a:t>
                      </a:r>
                    </a:p>
                  </a:txBody>
                  <a:tcPr marL="7620" marR="7620" marT="7620" marB="0" anchor="ctr"/>
                </a:tc>
                <a:tc>
                  <a:txBody>
                    <a:bodyPr/>
                    <a:lstStyle/>
                    <a:p>
                      <a:pPr marL="0" marR="0">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D</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tc>
                <a:tc>
                  <a:txBody>
                    <a:bodyPr/>
                    <a:lstStyle/>
                    <a:p>
                      <a:pPr marL="0" marR="0" algn="l">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Moderate</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tc>
                <a:tc>
                  <a:txBody>
                    <a:bodyPr/>
                    <a:lstStyle/>
                    <a:p>
                      <a:pPr marL="0" marR="0" algn="l">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D</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Water distribution &amp;</a:t>
                      </a:r>
                      <a:r>
                        <a:rPr lang="en-GB" sz="900" baseline="0" dirty="0" smtClean="0">
                          <a:effectLst/>
                          <a:latin typeface="Arial" panose="020B0604020202020204" pitchFamily="34" charset="0"/>
                          <a:ea typeface="Times New Roman" panose="02020603050405020304" pitchFamily="18" charset="0"/>
                          <a:cs typeface="Times New Roman" panose="02020603050405020304" pitchFamily="18" charset="0"/>
                        </a:rPr>
                        <a:t> retention patterns, </a:t>
                      </a: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Wetland vegetation and erosion monitoring</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bl>
          </a:graphicData>
        </a:graphic>
      </p:graphicFrame>
      <p:sp>
        <p:nvSpPr>
          <p:cNvPr id="11" name="Rectangle 10"/>
          <p:cNvSpPr/>
          <p:nvPr/>
        </p:nvSpPr>
        <p:spPr>
          <a:xfrm>
            <a:off x="347472" y="1224040"/>
            <a:ext cx="2890580" cy="1710197"/>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2" name="Table 11"/>
          <p:cNvGraphicFramePr>
            <a:graphicFrameLocks noGrp="1"/>
          </p:cNvGraphicFramePr>
          <p:nvPr>
            <p:extLst>
              <p:ext uri="{D42A27DB-BD31-4B8C-83A1-F6EECF244321}">
                <p14:modId xmlns:p14="http://schemas.microsoft.com/office/powerpoint/2010/main" val="3638274915"/>
              </p:ext>
            </p:extLst>
          </p:nvPr>
        </p:nvGraphicFramePr>
        <p:xfrm>
          <a:off x="5477255" y="831345"/>
          <a:ext cx="3566161" cy="1942335"/>
        </p:xfrm>
        <a:graphic>
          <a:graphicData uri="http://schemas.openxmlformats.org/drawingml/2006/table">
            <a:tbl>
              <a:tblPr firstRow="1" firstCol="1" bandRow="1">
                <a:tableStyleId>{5C22544A-7EE6-4342-B048-85BDC9FD1C3A}</a:tableStyleId>
              </a:tblPr>
              <a:tblGrid>
                <a:gridCol w="212397"/>
                <a:gridCol w="212397"/>
                <a:gridCol w="236293"/>
                <a:gridCol w="233639"/>
                <a:gridCol w="188503"/>
                <a:gridCol w="189832"/>
                <a:gridCol w="236293"/>
                <a:gridCol w="329217"/>
                <a:gridCol w="327890"/>
                <a:gridCol w="329217"/>
                <a:gridCol w="329217"/>
                <a:gridCol w="284083"/>
                <a:gridCol w="234965"/>
                <a:gridCol w="151333"/>
                <a:gridCol w="70885"/>
              </a:tblGrid>
              <a:tr h="125408">
                <a:tc gridSpan="8">
                  <a:txBody>
                    <a:bodyPr/>
                    <a:lstStyle/>
                    <a:p>
                      <a:pPr marL="0" marR="0" algn="l">
                        <a:lnSpc>
                          <a:spcPct val="115000"/>
                        </a:lnSpc>
                        <a:spcBef>
                          <a:spcPts val="0"/>
                        </a:spcBef>
                        <a:spcAft>
                          <a:spcPts val="0"/>
                        </a:spcAft>
                      </a:pPr>
                      <a:r>
                        <a:rPr lang="en-ZA" sz="800" dirty="0">
                          <a:effectLst/>
                        </a:rPr>
                        <a:t>Regulating and Supporting benefits</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3">
                  <a:txBody>
                    <a:bodyPr/>
                    <a:lstStyle/>
                    <a:p>
                      <a:pPr marL="71755" marR="71755" algn="l">
                        <a:lnSpc>
                          <a:spcPct val="115000"/>
                        </a:lnSpc>
                        <a:spcBef>
                          <a:spcPts val="0"/>
                        </a:spcBef>
                        <a:spcAft>
                          <a:spcPts val="0"/>
                        </a:spcAft>
                      </a:pPr>
                      <a:r>
                        <a:rPr lang="en-ZA" sz="800">
                          <a:effectLst/>
                        </a:rPr>
                        <a:t>Biodiversity maintenance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gridSpan="3">
                  <a:txBody>
                    <a:bodyPr/>
                    <a:lstStyle/>
                    <a:p>
                      <a:pPr marL="0" marR="0" algn="l">
                        <a:lnSpc>
                          <a:spcPct val="115000"/>
                        </a:lnSpc>
                        <a:spcBef>
                          <a:spcPts val="0"/>
                        </a:spcBef>
                        <a:spcAft>
                          <a:spcPts val="0"/>
                        </a:spcAft>
                      </a:pPr>
                      <a:r>
                        <a:rPr lang="en-ZA" sz="800">
                          <a:effectLst/>
                        </a:rPr>
                        <a:t>Provision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c rowSpan="2" gridSpan="3">
                  <a:txBody>
                    <a:bodyPr/>
                    <a:lstStyle/>
                    <a:p>
                      <a:pPr marL="0" marR="0" algn="l">
                        <a:lnSpc>
                          <a:spcPct val="115000"/>
                        </a:lnSpc>
                        <a:spcBef>
                          <a:spcPts val="0"/>
                        </a:spcBef>
                        <a:spcAft>
                          <a:spcPts val="0"/>
                        </a:spcAft>
                      </a:pPr>
                      <a:r>
                        <a:rPr lang="en-ZA" sz="800">
                          <a:effectLst/>
                        </a:rPr>
                        <a:t>Cultural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r>
              <a:tr h="250817">
                <a:tc rowSpan="2">
                  <a:txBody>
                    <a:bodyPr/>
                    <a:lstStyle/>
                    <a:p>
                      <a:pPr marL="71755" marR="71755" algn="l">
                        <a:lnSpc>
                          <a:spcPct val="115000"/>
                        </a:lnSpc>
                        <a:spcBef>
                          <a:spcPts val="0"/>
                        </a:spcBef>
                        <a:spcAft>
                          <a:spcPts val="0"/>
                        </a:spcAft>
                      </a:pPr>
                      <a:r>
                        <a:rPr lang="en-ZA" sz="800" b="0" dirty="0">
                          <a:solidFill>
                            <a:sysClr val="windowText" lastClr="000000"/>
                          </a:solidFill>
                          <a:effectLst/>
                        </a:rPr>
                        <a:t>Flood attenuation</a:t>
                      </a:r>
                      <a:endParaRPr lang="en-GB" sz="900" b="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solidFill>
                      <a:schemeClr val="accent1">
                        <a:lumMod val="20000"/>
                        <a:lumOff val="80000"/>
                      </a:schemeClr>
                    </a:solidFill>
                  </a:tcPr>
                </a:tc>
                <a:tc rowSpan="2">
                  <a:txBody>
                    <a:bodyPr/>
                    <a:lstStyle/>
                    <a:p>
                      <a:pPr marL="71755" marR="71755" algn="l">
                        <a:lnSpc>
                          <a:spcPct val="115000"/>
                        </a:lnSpc>
                        <a:spcBef>
                          <a:spcPts val="0"/>
                        </a:spcBef>
                        <a:spcAft>
                          <a:spcPts val="0"/>
                        </a:spcAft>
                      </a:pPr>
                      <a:r>
                        <a:rPr lang="en-ZA" sz="800">
                          <a:effectLst/>
                        </a:rPr>
                        <a:t>Streamflow regulation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gridSpan="5">
                  <a:txBody>
                    <a:bodyPr/>
                    <a:lstStyle/>
                    <a:p>
                      <a:pPr marL="0" marR="0" algn="l">
                        <a:lnSpc>
                          <a:spcPct val="115000"/>
                        </a:lnSpc>
                        <a:spcBef>
                          <a:spcPts val="0"/>
                        </a:spcBef>
                        <a:spcAft>
                          <a:spcPts val="0"/>
                        </a:spcAft>
                      </a:pPr>
                      <a:r>
                        <a:rPr lang="en-ZA" sz="800">
                          <a:effectLst/>
                        </a:rPr>
                        <a:t>Water Quality Enhancement</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algn="l">
                        <a:lnSpc>
                          <a:spcPct val="115000"/>
                        </a:lnSpc>
                        <a:spcBef>
                          <a:spcPts val="0"/>
                        </a:spcBef>
                        <a:spcAft>
                          <a:spcPts val="0"/>
                        </a:spcAft>
                      </a:pPr>
                      <a:r>
                        <a:rPr lang="en-ZA" sz="800">
                          <a:effectLst/>
                        </a:rPr>
                        <a:t> </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r>
              <a:tr h="1130829">
                <a:tc vMerge="1">
                  <a:txBody>
                    <a:bodyPr/>
                    <a:lstStyle/>
                    <a:p>
                      <a:endParaRPr lang="en-GB"/>
                    </a:p>
                  </a:txBody>
                  <a:tcP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Sediment trapping</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Phosphate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Nitrate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Toxicant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Erosion control</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Carbon storage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Provision of water for human use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harvestable resources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cultivated foods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Cultural heritage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Tourism and recreation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Education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r>
              <a:tr h="177522">
                <a:tc>
                  <a:txBody>
                    <a:bodyPr/>
                    <a:lstStyle/>
                    <a:p>
                      <a:pPr marL="0" marR="0" algn="l">
                        <a:lnSpc>
                          <a:spcPct val="115000"/>
                        </a:lnSpc>
                        <a:spcBef>
                          <a:spcPts val="600"/>
                        </a:spcBef>
                        <a:spcAft>
                          <a:spcPts val="0"/>
                        </a:spcAft>
                      </a:pPr>
                      <a:r>
                        <a:rPr lang="en-ZA" sz="10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x</a:t>
                      </a:r>
                      <a:endParaRPr lang="en-GB" sz="10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 </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 </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10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r>
              <a:tr h="213360">
                <a:tc>
                  <a:txBody>
                    <a:bodyPr/>
                    <a:lstStyle/>
                    <a:p>
                      <a:pPr marL="0" marR="0" algn="l">
                        <a:lnSpc>
                          <a:spcPct val="115000"/>
                        </a:lnSpc>
                        <a:spcBef>
                          <a:spcPts val="600"/>
                        </a:spcBef>
                        <a:spcAft>
                          <a:spcPts val="0"/>
                        </a:spcAft>
                      </a:pPr>
                      <a:r>
                        <a:rPr lang="en-ZA" sz="10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x</a:t>
                      </a:r>
                      <a:endParaRPr lang="en-GB" sz="10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10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gn="l">
                        <a:lnSpc>
                          <a:spcPct val="115000"/>
                        </a:lnSpc>
                        <a:spcBef>
                          <a:spcPts val="600"/>
                        </a:spcBef>
                        <a:spcAft>
                          <a:spcPts val="0"/>
                        </a:spcAft>
                      </a:pP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r>
            </a:tbl>
          </a:graphicData>
        </a:graphic>
      </p:graphicFrame>
      <p:cxnSp>
        <p:nvCxnSpPr>
          <p:cNvPr id="13" name="Straight Arrow Connector 12"/>
          <p:cNvCxnSpPr/>
          <p:nvPr/>
        </p:nvCxnSpPr>
        <p:spPr>
          <a:xfrm flipV="1">
            <a:off x="2322578" y="2773680"/>
            <a:ext cx="3154677" cy="741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113280" y="3514831"/>
            <a:ext cx="985520" cy="334317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5477254" y="834773"/>
            <a:ext cx="3566161" cy="193890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6620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12523" y="4886983"/>
            <a:ext cx="2485017" cy="457201"/>
          </a:xfrm>
          <a:prstGeom prst="rect">
            <a:avLst/>
          </a:prstGeom>
          <a:pattFill prst="zigZag">
            <a:fgClr>
              <a:schemeClr val="bg1"/>
            </a:fgClr>
            <a:bgClr>
              <a:schemeClr val="accent1"/>
            </a:bgClr>
          </a:pattFill>
          <a:ln w="28575">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xmlns="" id="{D2F84E0C-E16E-4241-AB20-166B197952F0}"/>
              </a:ext>
            </a:extLst>
          </p:cNvPr>
          <p:cNvSpPr txBox="1">
            <a:spLocks/>
          </p:cNvSpPr>
          <p:nvPr/>
        </p:nvSpPr>
        <p:spPr>
          <a:xfrm>
            <a:off x="0" y="0"/>
            <a:ext cx="9144000" cy="54636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Wetlands: VALLEY-BOTTOM (Channelled)</a:t>
            </a:r>
            <a:endParaRPr lang="en-GB" sz="2400" b="1" dirty="0">
              <a:solidFill>
                <a:schemeClr val="bg1"/>
              </a:solidFill>
            </a:endParaRPr>
          </a:p>
        </p:txBody>
      </p:sp>
      <p:sp>
        <p:nvSpPr>
          <p:cNvPr id="2" name="Rectangle 1"/>
          <p:cNvSpPr/>
          <p:nvPr/>
        </p:nvSpPr>
        <p:spPr>
          <a:xfrm rot="311392">
            <a:off x="5480977" y="2369775"/>
            <a:ext cx="2398823" cy="457969"/>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ight Arrow 4"/>
          <p:cNvSpPr/>
          <p:nvPr/>
        </p:nvSpPr>
        <p:spPr>
          <a:xfrm rot="311392">
            <a:off x="4971133" y="1862257"/>
            <a:ext cx="677731" cy="2678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ight Arrow 8"/>
          <p:cNvSpPr/>
          <p:nvPr/>
        </p:nvSpPr>
        <p:spPr>
          <a:xfrm rot="311392">
            <a:off x="7913470" y="2106546"/>
            <a:ext cx="698101" cy="3181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rot="311392">
            <a:off x="5566057" y="1451860"/>
            <a:ext cx="2405227" cy="45634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ight Arrow 10"/>
          <p:cNvSpPr/>
          <p:nvPr/>
        </p:nvSpPr>
        <p:spPr>
          <a:xfrm rot="311392">
            <a:off x="6454421" y="2025260"/>
            <a:ext cx="699309" cy="2743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rot="311392" flipV="1">
            <a:off x="6045798" y="1680031"/>
            <a:ext cx="0" cy="304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311392" flipV="1">
            <a:off x="7501667" y="1680031"/>
            <a:ext cx="0" cy="304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311392" flipV="1">
            <a:off x="6804076" y="1680031"/>
            <a:ext cx="0" cy="304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311392">
            <a:off x="6045798" y="2299596"/>
            <a:ext cx="0" cy="299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311392">
            <a:off x="6804076" y="2334684"/>
            <a:ext cx="0" cy="2640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311392">
            <a:off x="7501667" y="2299596"/>
            <a:ext cx="0" cy="299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rot="484515">
            <a:off x="233491" y="4606067"/>
            <a:ext cx="2485017" cy="473932"/>
          </a:xfrm>
          <a:prstGeom prst="rect">
            <a:avLst/>
          </a:prstGeom>
          <a:pattFill prst="pct20">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Freeform 26"/>
          <p:cNvSpPr/>
          <p:nvPr/>
        </p:nvSpPr>
        <p:spPr>
          <a:xfrm>
            <a:off x="325120" y="401320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Freeform 27"/>
          <p:cNvSpPr/>
          <p:nvPr/>
        </p:nvSpPr>
        <p:spPr>
          <a:xfrm>
            <a:off x="660799" y="3999753"/>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Freeform 28"/>
          <p:cNvSpPr/>
          <p:nvPr/>
        </p:nvSpPr>
        <p:spPr>
          <a:xfrm>
            <a:off x="1782891" y="3960054"/>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reeform 29"/>
          <p:cNvSpPr/>
          <p:nvPr/>
        </p:nvSpPr>
        <p:spPr>
          <a:xfrm>
            <a:off x="1066791" y="3986627"/>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Freeform 30"/>
          <p:cNvSpPr/>
          <p:nvPr/>
        </p:nvSpPr>
        <p:spPr>
          <a:xfrm>
            <a:off x="1446433" y="3973180"/>
            <a:ext cx="488100" cy="619760"/>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2"/>
          <a:stretch>
            <a:fillRect/>
          </a:stretch>
        </p:blipFill>
        <p:spPr>
          <a:xfrm>
            <a:off x="-12083" y="566252"/>
            <a:ext cx="4285627" cy="3126332"/>
          </a:xfrm>
          <a:prstGeom prst="rect">
            <a:avLst/>
          </a:prstGeom>
        </p:spPr>
      </p:pic>
      <p:sp>
        <p:nvSpPr>
          <p:cNvPr id="34" name="Right Arrow 33"/>
          <p:cNvSpPr/>
          <p:nvPr/>
        </p:nvSpPr>
        <p:spPr>
          <a:xfrm rot="5711392">
            <a:off x="6664090" y="1133258"/>
            <a:ext cx="279971" cy="25170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ight Arrow 34"/>
          <p:cNvSpPr/>
          <p:nvPr/>
        </p:nvSpPr>
        <p:spPr>
          <a:xfrm rot="16511392">
            <a:off x="6659569" y="2916576"/>
            <a:ext cx="289016" cy="251705"/>
          </a:xfrm>
          <a:prstGeom prst="rightArrow">
            <a:avLst/>
          </a:prstGeom>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TextBox 35"/>
          <p:cNvSpPr txBox="1"/>
          <p:nvPr/>
        </p:nvSpPr>
        <p:spPr>
          <a:xfrm rot="311392">
            <a:off x="6929928" y="1038551"/>
            <a:ext cx="1366015" cy="307777"/>
          </a:xfrm>
          <a:prstGeom prst="rect">
            <a:avLst/>
          </a:prstGeom>
          <a:noFill/>
        </p:spPr>
        <p:txBody>
          <a:bodyPr wrap="none" rtlCol="0">
            <a:spAutoFit/>
          </a:bodyPr>
          <a:lstStyle/>
          <a:p>
            <a:r>
              <a:rPr lang="en-ZA" sz="1400" dirty="0" smtClean="0">
                <a:solidFill>
                  <a:srgbClr val="FF0000"/>
                </a:solidFill>
              </a:rPr>
              <a:t>Hillslope runoff</a:t>
            </a:r>
            <a:endParaRPr lang="en-GB" sz="1400" dirty="0">
              <a:solidFill>
                <a:srgbClr val="FF0000"/>
              </a:solidFill>
            </a:endParaRPr>
          </a:p>
        </p:txBody>
      </p:sp>
      <p:cxnSp>
        <p:nvCxnSpPr>
          <p:cNvPr id="38" name="Straight Arrow Connector 37"/>
          <p:cNvCxnSpPr/>
          <p:nvPr/>
        </p:nvCxnSpPr>
        <p:spPr>
          <a:xfrm flipV="1">
            <a:off x="457200" y="4734259"/>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07920" y="4975701"/>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690483" y="4899733"/>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69170" y="4768097"/>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782891" y="4957306"/>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498991" y="5034662"/>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102022" y="4837852"/>
            <a:ext cx="0" cy="207185"/>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194430" y="4846764"/>
            <a:ext cx="0" cy="232530"/>
          </a:xfrm>
          <a:prstGeom prst="straightConnector1">
            <a:avLst/>
          </a:prstGeom>
          <a:ln>
            <a:solidFill>
              <a:srgbClr val="FF5050"/>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50544" y="5730310"/>
            <a:ext cx="2874753" cy="523220"/>
          </a:xfrm>
          <a:prstGeom prst="rect">
            <a:avLst/>
          </a:prstGeom>
          <a:noFill/>
        </p:spPr>
        <p:txBody>
          <a:bodyPr wrap="square" rtlCol="0">
            <a:spAutoFit/>
          </a:bodyPr>
          <a:lstStyle/>
          <a:p>
            <a:r>
              <a:rPr lang="en-ZA" sz="1400" dirty="0" smtClean="0">
                <a:solidFill>
                  <a:srgbClr val="FF0000"/>
                </a:solidFill>
              </a:rPr>
              <a:t>Greater infiltration/groundwater inflow (</a:t>
            </a:r>
            <a:r>
              <a:rPr lang="en-ZA" sz="1400" dirty="0" err="1" smtClean="0">
                <a:solidFill>
                  <a:srgbClr val="FF0000"/>
                </a:solidFill>
              </a:rPr>
              <a:t>baseflow</a:t>
            </a:r>
            <a:r>
              <a:rPr lang="en-ZA" sz="1400" dirty="0" smtClean="0">
                <a:solidFill>
                  <a:srgbClr val="FF0000"/>
                </a:solidFill>
              </a:rPr>
              <a:t>)</a:t>
            </a:r>
            <a:endParaRPr lang="en-GB" sz="1400" dirty="0">
              <a:solidFill>
                <a:srgbClr val="FF0000"/>
              </a:solidFill>
            </a:endParaRPr>
          </a:p>
        </p:txBody>
      </p:sp>
      <p:sp>
        <p:nvSpPr>
          <p:cNvPr id="47" name="Freeform 46"/>
          <p:cNvSpPr/>
          <p:nvPr/>
        </p:nvSpPr>
        <p:spPr>
          <a:xfrm rot="311392">
            <a:off x="5776770" y="1507749"/>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Freeform 47"/>
          <p:cNvSpPr/>
          <p:nvPr/>
        </p:nvSpPr>
        <p:spPr>
          <a:xfrm rot="311392">
            <a:off x="6274221" y="1359698"/>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Freeform 48"/>
          <p:cNvSpPr/>
          <p:nvPr/>
        </p:nvSpPr>
        <p:spPr>
          <a:xfrm rot="311392">
            <a:off x="7004145" y="149591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Freeform 49"/>
          <p:cNvSpPr/>
          <p:nvPr/>
        </p:nvSpPr>
        <p:spPr>
          <a:xfrm rot="311392">
            <a:off x="7501596" y="134786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Freeform 50"/>
          <p:cNvSpPr/>
          <p:nvPr/>
        </p:nvSpPr>
        <p:spPr>
          <a:xfrm rot="311392">
            <a:off x="5750206" y="2482042"/>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Freeform 51"/>
          <p:cNvSpPr/>
          <p:nvPr/>
        </p:nvSpPr>
        <p:spPr>
          <a:xfrm rot="311392">
            <a:off x="6247657" y="2333991"/>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Freeform 52"/>
          <p:cNvSpPr/>
          <p:nvPr/>
        </p:nvSpPr>
        <p:spPr>
          <a:xfrm rot="311392">
            <a:off x="7064003" y="2421206"/>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Freeform 53"/>
          <p:cNvSpPr/>
          <p:nvPr/>
        </p:nvSpPr>
        <p:spPr>
          <a:xfrm rot="311392">
            <a:off x="7561454" y="2273155"/>
            <a:ext cx="264648" cy="288415"/>
          </a:xfrm>
          <a:custGeom>
            <a:avLst/>
            <a:gdLst>
              <a:gd name="connsiteX0" fmla="*/ 162560 w 488100"/>
              <a:gd name="connsiteY0" fmla="*/ 609600 h 619760"/>
              <a:gd name="connsiteX1" fmla="*/ 142240 w 488100"/>
              <a:gd name="connsiteY1" fmla="*/ 538480 h 619760"/>
              <a:gd name="connsiteX2" fmla="*/ 132080 w 488100"/>
              <a:gd name="connsiteY2" fmla="*/ 487680 h 619760"/>
              <a:gd name="connsiteX3" fmla="*/ 111760 w 488100"/>
              <a:gd name="connsiteY3" fmla="*/ 457200 h 619760"/>
              <a:gd name="connsiteX4" fmla="*/ 91440 w 488100"/>
              <a:gd name="connsiteY4" fmla="*/ 406400 h 619760"/>
              <a:gd name="connsiteX5" fmla="*/ 71120 w 488100"/>
              <a:gd name="connsiteY5" fmla="*/ 335280 h 619760"/>
              <a:gd name="connsiteX6" fmla="*/ 50800 w 488100"/>
              <a:gd name="connsiteY6" fmla="*/ 304800 h 619760"/>
              <a:gd name="connsiteX7" fmla="*/ 40640 w 488100"/>
              <a:gd name="connsiteY7" fmla="*/ 274320 h 619760"/>
              <a:gd name="connsiteX8" fmla="*/ 0 w 488100"/>
              <a:gd name="connsiteY8" fmla="*/ 213360 h 619760"/>
              <a:gd name="connsiteX9" fmla="*/ 30480 w 488100"/>
              <a:gd name="connsiteY9" fmla="*/ 203200 h 619760"/>
              <a:gd name="connsiteX10" fmla="*/ 60960 w 488100"/>
              <a:gd name="connsiteY10" fmla="*/ 223520 h 619760"/>
              <a:gd name="connsiteX11" fmla="*/ 91440 w 488100"/>
              <a:gd name="connsiteY11" fmla="*/ 284480 h 619760"/>
              <a:gd name="connsiteX12" fmla="*/ 101600 w 488100"/>
              <a:gd name="connsiteY12" fmla="*/ 345440 h 619760"/>
              <a:gd name="connsiteX13" fmla="*/ 132080 w 488100"/>
              <a:gd name="connsiteY13" fmla="*/ 406400 h 619760"/>
              <a:gd name="connsiteX14" fmla="*/ 142240 w 488100"/>
              <a:gd name="connsiteY14" fmla="*/ 436880 h 619760"/>
              <a:gd name="connsiteX15" fmla="*/ 152400 w 488100"/>
              <a:gd name="connsiteY15" fmla="*/ 538480 h 619760"/>
              <a:gd name="connsiteX16" fmla="*/ 172720 w 488100"/>
              <a:gd name="connsiteY16" fmla="*/ 497840 h 619760"/>
              <a:gd name="connsiteX17" fmla="*/ 193040 w 488100"/>
              <a:gd name="connsiteY17" fmla="*/ 467360 h 619760"/>
              <a:gd name="connsiteX18" fmla="*/ 223520 w 488100"/>
              <a:gd name="connsiteY18" fmla="*/ 375920 h 619760"/>
              <a:gd name="connsiteX19" fmla="*/ 243840 w 488100"/>
              <a:gd name="connsiteY19" fmla="*/ 325120 h 619760"/>
              <a:gd name="connsiteX20" fmla="*/ 254000 w 488100"/>
              <a:gd name="connsiteY20" fmla="*/ 294640 h 619760"/>
              <a:gd name="connsiteX21" fmla="*/ 294640 w 488100"/>
              <a:gd name="connsiteY21" fmla="*/ 254000 h 619760"/>
              <a:gd name="connsiteX22" fmla="*/ 304800 w 488100"/>
              <a:gd name="connsiteY22" fmla="*/ 223520 h 619760"/>
              <a:gd name="connsiteX23" fmla="*/ 375920 w 488100"/>
              <a:gd name="connsiteY23" fmla="*/ 162560 h 619760"/>
              <a:gd name="connsiteX24" fmla="*/ 416560 w 488100"/>
              <a:gd name="connsiteY24" fmla="*/ 152400 h 619760"/>
              <a:gd name="connsiteX25" fmla="*/ 487680 w 488100"/>
              <a:gd name="connsiteY25" fmla="*/ 142240 h 619760"/>
              <a:gd name="connsiteX26" fmla="*/ 457200 w 488100"/>
              <a:gd name="connsiteY26" fmla="*/ 162560 h 619760"/>
              <a:gd name="connsiteX27" fmla="*/ 386080 w 488100"/>
              <a:gd name="connsiteY27" fmla="*/ 203200 h 619760"/>
              <a:gd name="connsiteX28" fmla="*/ 304800 w 488100"/>
              <a:gd name="connsiteY28" fmla="*/ 345440 h 619760"/>
              <a:gd name="connsiteX29" fmla="*/ 284480 w 488100"/>
              <a:gd name="connsiteY29" fmla="*/ 375920 h 619760"/>
              <a:gd name="connsiteX30" fmla="*/ 254000 w 488100"/>
              <a:gd name="connsiteY30" fmla="*/ 406400 h 619760"/>
              <a:gd name="connsiteX31" fmla="*/ 223520 w 488100"/>
              <a:gd name="connsiteY31" fmla="*/ 508000 h 619760"/>
              <a:gd name="connsiteX32" fmla="*/ 203200 w 488100"/>
              <a:gd name="connsiteY32" fmla="*/ 538480 h 619760"/>
              <a:gd name="connsiteX33" fmla="*/ 193040 w 488100"/>
              <a:gd name="connsiteY33" fmla="*/ 589280 h 619760"/>
              <a:gd name="connsiteX34" fmla="*/ 182880 w 488100"/>
              <a:gd name="connsiteY34" fmla="*/ 619760 h 619760"/>
              <a:gd name="connsiteX35" fmla="*/ 172720 w 488100"/>
              <a:gd name="connsiteY35" fmla="*/ 589280 h 619760"/>
              <a:gd name="connsiteX36" fmla="*/ 162560 w 488100"/>
              <a:gd name="connsiteY36" fmla="*/ 518160 h 619760"/>
              <a:gd name="connsiteX37" fmla="*/ 152400 w 488100"/>
              <a:gd name="connsiteY37" fmla="*/ 457200 h 619760"/>
              <a:gd name="connsiteX38" fmla="*/ 142240 w 488100"/>
              <a:gd name="connsiteY38" fmla="*/ 325120 h 619760"/>
              <a:gd name="connsiteX39" fmla="*/ 111760 w 488100"/>
              <a:gd name="connsiteY39" fmla="*/ 193040 h 619760"/>
              <a:gd name="connsiteX40" fmla="*/ 101600 w 488100"/>
              <a:gd name="connsiteY40" fmla="*/ 162560 h 619760"/>
              <a:gd name="connsiteX41" fmla="*/ 111760 w 488100"/>
              <a:gd name="connsiteY41" fmla="*/ 121920 h 619760"/>
              <a:gd name="connsiteX42" fmla="*/ 172720 w 488100"/>
              <a:gd name="connsiteY42" fmla="*/ 162560 h 619760"/>
              <a:gd name="connsiteX43" fmla="*/ 182880 w 488100"/>
              <a:gd name="connsiteY43" fmla="*/ 355600 h 619760"/>
              <a:gd name="connsiteX44" fmla="*/ 203200 w 488100"/>
              <a:gd name="connsiteY44" fmla="*/ 416560 h 619760"/>
              <a:gd name="connsiteX45" fmla="*/ 213360 w 488100"/>
              <a:gd name="connsiteY45" fmla="*/ 142240 h 619760"/>
              <a:gd name="connsiteX46" fmla="*/ 233680 w 488100"/>
              <a:gd name="connsiteY46" fmla="*/ 40640 h 619760"/>
              <a:gd name="connsiteX47" fmla="*/ 243840 w 488100"/>
              <a:gd name="connsiteY47" fmla="*/ 10160 h 619760"/>
              <a:gd name="connsiteX48" fmla="*/ 274320 w 488100"/>
              <a:gd name="connsiteY48" fmla="*/ 0 h 619760"/>
              <a:gd name="connsiteX49" fmla="*/ 294640 w 488100"/>
              <a:gd name="connsiteY49" fmla="*/ 30480 h 619760"/>
              <a:gd name="connsiteX50" fmla="*/ 274320 w 488100"/>
              <a:gd name="connsiteY50" fmla="*/ 60960 h 619760"/>
              <a:gd name="connsiteX51" fmla="*/ 254000 w 488100"/>
              <a:gd name="connsiteY51" fmla="*/ 121920 h 619760"/>
              <a:gd name="connsiteX52" fmla="*/ 243840 w 488100"/>
              <a:gd name="connsiteY52" fmla="*/ 152400 h 619760"/>
              <a:gd name="connsiteX53" fmla="*/ 203200 w 488100"/>
              <a:gd name="connsiteY53" fmla="*/ 223520 h 619760"/>
              <a:gd name="connsiteX54" fmla="*/ 193040 w 488100"/>
              <a:gd name="connsiteY54" fmla="*/ 264160 h 619760"/>
              <a:gd name="connsiteX55" fmla="*/ 162560 w 488100"/>
              <a:gd name="connsiteY55" fmla="*/ 355600 h 619760"/>
              <a:gd name="connsiteX56" fmla="*/ 152400 w 488100"/>
              <a:gd name="connsiteY56" fmla="*/ 386080 h 619760"/>
              <a:gd name="connsiteX57" fmla="*/ 142240 w 488100"/>
              <a:gd name="connsiteY57" fmla="*/ 416560 h 619760"/>
              <a:gd name="connsiteX58" fmla="*/ 162560 w 488100"/>
              <a:gd name="connsiteY58" fmla="*/ 4978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8100" h="619760">
                <a:moveTo>
                  <a:pt x="162560" y="609600"/>
                </a:moveTo>
                <a:cubicBezTo>
                  <a:pt x="155787" y="585893"/>
                  <a:pt x="148220" y="562399"/>
                  <a:pt x="142240" y="538480"/>
                </a:cubicBezTo>
                <a:cubicBezTo>
                  <a:pt x="138052" y="521727"/>
                  <a:pt x="138143" y="503849"/>
                  <a:pt x="132080" y="487680"/>
                </a:cubicBezTo>
                <a:cubicBezTo>
                  <a:pt x="127793" y="476247"/>
                  <a:pt x="117221" y="468122"/>
                  <a:pt x="111760" y="457200"/>
                </a:cubicBezTo>
                <a:cubicBezTo>
                  <a:pt x="103604" y="440888"/>
                  <a:pt x="97207" y="423702"/>
                  <a:pt x="91440" y="406400"/>
                </a:cubicBezTo>
                <a:cubicBezTo>
                  <a:pt x="84929" y="386868"/>
                  <a:pt x="80905" y="354849"/>
                  <a:pt x="71120" y="335280"/>
                </a:cubicBezTo>
                <a:cubicBezTo>
                  <a:pt x="65659" y="324358"/>
                  <a:pt x="56261" y="315722"/>
                  <a:pt x="50800" y="304800"/>
                </a:cubicBezTo>
                <a:cubicBezTo>
                  <a:pt x="46011" y="295221"/>
                  <a:pt x="45841" y="283682"/>
                  <a:pt x="40640" y="274320"/>
                </a:cubicBezTo>
                <a:cubicBezTo>
                  <a:pt x="28780" y="252972"/>
                  <a:pt x="0" y="213360"/>
                  <a:pt x="0" y="213360"/>
                </a:cubicBezTo>
                <a:cubicBezTo>
                  <a:pt x="10160" y="209973"/>
                  <a:pt x="19916" y="201439"/>
                  <a:pt x="30480" y="203200"/>
                </a:cubicBezTo>
                <a:cubicBezTo>
                  <a:pt x="42525" y="205207"/>
                  <a:pt x="52326" y="214886"/>
                  <a:pt x="60960" y="223520"/>
                </a:cubicBezTo>
                <a:cubicBezTo>
                  <a:pt x="76618" y="239178"/>
                  <a:pt x="86718" y="263231"/>
                  <a:pt x="91440" y="284480"/>
                </a:cubicBezTo>
                <a:cubicBezTo>
                  <a:pt x="95909" y="304590"/>
                  <a:pt x="97131" y="325330"/>
                  <a:pt x="101600" y="345440"/>
                </a:cubicBezTo>
                <a:cubicBezTo>
                  <a:pt x="111815" y="391407"/>
                  <a:pt x="110159" y="362559"/>
                  <a:pt x="132080" y="406400"/>
                </a:cubicBezTo>
                <a:cubicBezTo>
                  <a:pt x="136869" y="415979"/>
                  <a:pt x="138853" y="426720"/>
                  <a:pt x="142240" y="436880"/>
                </a:cubicBezTo>
                <a:cubicBezTo>
                  <a:pt x="145627" y="470747"/>
                  <a:pt x="137179" y="508038"/>
                  <a:pt x="152400" y="538480"/>
                </a:cubicBezTo>
                <a:cubicBezTo>
                  <a:pt x="159173" y="552027"/>
                  <a:pt x="165206" y="510990"/>
                  <a:pt x="172720" y="497840"/>
                </a:cubicBezTo>
                <a:cubicBezTo>
                  <a:pt x="178778" y="487238"/>
                  <a:pt x="188344" y="478632"/>
                  <a:pt x="193040" y="467360"/>
                </a:cubicBezTo>
                <a:cubicBezTo>
                  <a:pt x="205397" y="437703"/>
                  <a:pt x="211588" y="405751"/>
                  <a:pt x="223520" y="375920"/>
                </a:cubicBezTo>
                <a:cubicBezTo>
                  <a:pt x="230293" y="358987"/>
                  <a:pt x="237436" y="342197"/>
                  <a:pt x="243840" y="325120"/>
                </a:cubicBezTo>
                <a:cubicBezTo>
                  <a:pt x="247600" y="315092"/>
                  <a:pt x="247775" y="303355"/>
                  <a:pt x="254000" y="294640"/>
                </a:cubicBezTo>
                <a:cubicBezTo>
                  <a:pt x="265135" y="279051"/>
                  <a:pt x="281093" y="267547"/>
                  <a:pt x="294640" y="254000"/>
                </a:cubicBezTo>
                <a:cubicBezTo>
                  <a:pt x="298027" y="243840"/>
                  <a:pt x="298575" y="232235"/>
                  <a:pt x="304800" y="223520"/>
                </a:cubicBezTo>
                <a:cubicBezTo>
                  <a:pt x="315934" y="207932"/>
                  <a:pt x="353809" y="172036"/>
                  <a:pt x="375920" y="162560"/>
                </a:cubicBezTo>
                <a:cubicBezTo>
                  <a:pt x="388755" y="157059"/>
                  <a:pt x="403013" y="155787"/>
                  <a:pt x="416560" y="152400"/>
                </a:cubicBezTo>
                <a:cubicBezTo>
                  <a:pt x="424235" y="147283"/>
                  <a:pt x="474558" y="102875"/>
                  <a:pt x="487680" y="142240"/>
                </a:cubicBezTo>
                <a:cubicBezTo>
                  <a:pt x="491541" y="153824"/>
                  <a:pt x="467802" y="156502"/>
                  <a:pt x="457200" y="162560"/>
                </a:cubicBezTo>
                <a:cubicBezTo>
                  <a:pt x="366967" y="214122"/>
                  <a:pt x="460340" y="153694"/>
                  <a:pt x="386080" y="203200"/>
                </a:cubicBezTo>
                <a:cubicBezTo>
                  <a:pt x="334518" y="306323"/>
                  <a:pt x="362243" y="259276"/>
                  <a:pt x="304800" y="345440"/>
                </a:cubicBezTo>
                <a:cubicBezTo>
                  <a:pt x="298027" y="355600"/>
                  <a:pt x="293114" y="367286"/>
                  <a:pt x="284480" y="375920"/>
                </a:cubicBezTo>
                <a:lnTo>
                  <a:pt x="254000" y="406400"/>
                </a:lnTo>
                <a:cubicBezTo>
                  <a:pt x="248321" y="429118"/>
                  <a:pt x="233414" y="493159"/>
                  <a:pt x="223520" y="508000"/>
                </a:cubicBezTo>
                <a:lnTo>
                  <a:pt x="203200" y="538480"/>
                </a:lnTo>
                <a:cubicBezTo>
                  <a:pt x="199813" y="555413"/>
                  <a:pt x="197228" y="572527"/>
                  <a:pt x="193040" y="589280"/>
                </a:cubicBezTo>
                <a:cubicBezTo>
                  <a:pt x="190443" y="599670"/>
                  <a:pt x="193590" y="619760"/>
                  <a:pt x="182880" y="619760"/>
                </a:cubicBezTo>
                <a:cubicBezTo>
                  <a:pt x="172170" y="619760"/>
                  <a:pt x="176107" y="599440"/>
                  <a:pt x="172720" y="589280"/>
                </a:cubicBezTo>
                <a:cubicBezTo>
                  <a:pt x="169333" y="565573"/>
                  <a:pt x="166201" y="541829"/>
                  <a:pt x="162560" y="518160"/>
                </a:cubicBezTo>
                <a:cubicBezTo>
                  <a:pt x="159428" y="497799"/>
                  <a:pt x="154557" y="477687"/>
                  <a:pt x="152400" y="457200"/>
                </a:cubicBezTo>
                <a:cubicBezTo>
                  <a:pt x="147777" y="413286"/>
                  <a:pt x="146634" y="369058"/>
                  <a:pt x="142240" y="325120"/>
                </a:cubicBezTo>
                <a:cubicBezTo>
                  <a:pt x="134703" y="249754"/>
                  <a:pt x="134597" y="261551"/>
                  <a:pt x="111760" y="193040"/>
                </a:cubicBezTo>
                <a:lnTo>
                  <a:pt x="101600" y="162560"/>
                </a:lnTo>
                <a:cubicBezTo>
                  <a:pt x="104987" y="149013"/>
                  <a:pt x="99271" y="128165"/>
                  <a:pt x="111760" y="121920"/>
                </a:cubicBezTo>
                <a:cubicBezTo>
                  <a:pt x="160801" y="97399"/>
                  <a:pt x="164703" y="138508"/>
                  <a:pt x="172720" y="162560"/>
                </a:cubicBezTo>
                <a:cubicBezTo>
                  <a:pt x="176107" y="226907"/>
                  <a:pt x="178289" y="291328"/>
                  <a:pt x="182880" y="355600"/>
                </a:cubicBezTo>
                <a:cubicBezTo>
                  <a:pt x="190887" y="467692"/>
                  <a:pt x="184507" y="472639"/>
                  <a:pt x="203200" y="416560"/>
                </a:cubicBezTo>
                <a:cubicBezTo>
                  <a:pt x="206587" y="325120"/>
                  <a:pt x="207825" y="233575"/>
                  <a:pt x="213360" y="142240"/>
                </a:cubicBezTo>
                <a:cubicBezTo>
                  <a:pt x="214895" y="116907"/>
                  <a:pt x="225926" y="67780"/>
                  <a:pt x="233680" y="40640"/>
                </a:cubicBezTo>
                <a:cubicBezTo>
                  <a:pt x="236622" y="30342"/>
                  <a:pt x="236267" y="17733"/>
                  <a:pt x="243840" y="10160"/>
                </a:cubicBezTo>
                <a:cubicBezTo>
                  <a:pt x="251413" y="2587"/>
                  <a:pt x="264160" y="3387"/>
                  <a:pt x="274320" y="0"/>
                </a:cubicBezTo>
                <a:cubicBezTo>
                  <a:pt x="281093" y="10160"/>
                  <a:pt x="294640" y="18269"/>
                  <a:pt x="294640" y="30480"/>
                </a:cubicBezTo>
                <a:cubicBezTo>
                  <a:pt x="294640" y="42691"/>
                  <a:pt x="279279" y="49802"/>
                  <a:pt x="274320" y="60960"/>
                </a:cubicBezTo>
                <a:cubicBezTo>
                  <a:pt x="265621" y="80533"/>
                  <a:pt x="260773" y="101600"/>
                  <a:pt x="254000" y="121920"/>
                </a:cubicBezTo>
                <a:cubicBezTo>
                  <a:pt x="250613" y="132080"/>
                  <a:pt x="248629" y="142821"/>
                  <a:pt x="243840" y="152400"/>
                </a:cubicBezTo>
                <a:cubicBezTo>
                  <a:pt x="218059" y="203962"/>
                  <a:pt x="231921" y="180438"/>
                  <a:pt x="203200" y="223520"/>
                </a:cubicBezTo>
                <a:cubicBezTo>
                  <a:pt x="199813" y="237067"/>
                  <a:pt x="197052" y="250785"/>
                  <a:pt x="193040" y="264160"/>
                </a:cubicBezTo>
                <a:lnTo>
                  <a:pt x="162560" y="355600"/>
                </a:lnTo>
                <a:lnTo>
                  <a:pt x="152400" y="386080"/>
                </a:lnTo>
                <a:lnTo>
                  <a:pt x="142240" y="416560"/>
                </a:lnTo>
                <a:cubicBezTo>
                  <a:pt x="152820" y="501201"/>
                  <a:pt x="125096" y="497840"/>
                  <a:pt x="162560" y="497840"/>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56" name="Straight Arrow Connector 55"/>
          <p:cNvCxnSpPr/>
          <p:nvPr/>
        </p:nvCxnSpPr>
        <p:spPr>
          <a:xfrm rot="311392">
            <a:off x="5435643" y="1349554"/>
            <a:ext cx="0" cy="45634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rot="311392">
            <a:off x="4481414" y="1364034"/>
            <a:ext cx="920445" cy="307777"/>
          </a:xfrm>
          <a:prstGeom prst="rect">
            <a:avLst/>
          </a:prstGeom>
          <a:noFill/>
        </p:spPr>
        <p:txBody>
          <a:bodyPr wrap="none" rtlCol="0">
            <a:spAutoFit/>
          </a:bodyPr>
          <a:lstStyle/>
          <a:p>
            <a:r>
              <a:rPr lang="en-ZA" sz="1400" dirty="0" smtClean="0">
                <a:solidFill>
                  <a:schemeClr val="accent1"/>
                </a:solidFill>
              </a:rPr>
              <a:t>Narrower</a:t>
            </a:r>
            <a:endParaRPr lang="en-GB" sz="1400" dirty="0">
              <a:solidFill>
                <a:schemeClr val="accent1"/>
              </a:solidFill>
            </a:endParaRPr>
          </a:p>
        </p:txBody>
      </p:sp>
      <p:sp>
        <p:nvSpPr>
          <p:cNvPr id="58" name="TextBox 57"/>
          <p:cNvSpPr txBox="1"/>
          <p:nvPr/>
        </p:nvSpPr>
        <p:spPr>
          <a:xfrm>
            <a:off x="-59348" y="3669299"/>
            <a:ext cx="1418978" cy="307777"/>
          </a:xfrm>
          <a:prstGeom prst="rect">
            <a:avLst/>
          </a:prstGeom>
          <a:noFill/>
        </p:spPr>
        <p:txBody>
          <a:bodyPr wrap="none" rtlCol="0">
            <a:spAutoFit/>
          </a:bodyPr>
          <a:lstStyle/>
          <a:p>
            <a:r>
              <a:rPr lang="en-ZA" sz="1400" i="1" dirty="0" err="1" smtClean="0"/>
              <a:t>Ollis</a:t>
            </a:r>
            <a:r>
              <a:rPr lang="en-ZA" sz="1400" i="1" dirty="0" smtClean="0"/>
              <a:t> et al. 2013</a:t>
            </a:r>
            <a:endParaRPr lang="en-GB" sz="1400" i="1" dirty="0"/>
          </a:p>
        </p:txBody>
      </p:sp>
      <p:sp>
        <p:nvSpPr>
          <p:cNvPr id="55" name="TextBox 54"/>
          <p:cNvSpPr txBox="1"/>
          <p:nvPr/>
        </p:nvSpPr>
        <p:spPr>
          <a:xfrm>
            <a:off x="8103642" y="2853412"/>
            <a:ext cx="811441" cy="307777"/>
          </a:xfrm>
          <a:prstGeom prst="rect">
            <a:avLst/>
          </a:prstGeom>
          <a:noFill/>
        </p:spPr>
        <p:txBody>
          <a:bodyPr wrap="none" rtlCol="0">
            <a:spAutoFit/>
          </a:bodyPr>
          <a:lstStyle/>
          <a:p>
            <a:r>
              <a:rPr lang="en-ZA" sz="1400" dirty="0" smtClean="0">
                <a:solidFill>
                  <a:schemeClr val="accent1"/>
                </a:solidFill>
              </a:rPr>
              <a:t>Steeper</a:t>
            </a:r>
            <a:endParaRPr lang="en-GB" sz="1400" dirty="0">
              <a:solidFill>
                <a:schemeClr val="accent1"/>
              </a:solidFill>
            </a:endParaRPr>
          </a:p>
        </p:txBody>
      </p:sp>
      <p:cxnSp>
        <p:nvCxnSpPr>
          <p:cNvPr id="26" name="Straight Connector 25"/>
          <p:cNvCxnSpPr/>
          <p:nvPr/>
        </p:nvCxnSpPr>
        <p:spPr>
          <a:xfrm>
            <a:off x="7282521" y="3022108"/>
            <a:ext cx="82112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300950" y="2916407"/>
            <a:ext cx="783706" cy="60979"/>
          </a:xfrm>
          <a:prstGeom prst="line">
            <a:avLst/>
          </a:prstGeom>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006762" y="5334817"/>
            <a:ext cx="5974324" cy="1314206"/>
          </a:xfrm>
          <a:prstGeom prst="rect">
            <a:avLst/>
          </a:prstGeom>
        </p:spPr>
        <p:txBody>
          <a:bodyPr wrap="square">
            <a:spAutoFit/>
          </a:bodyPr>
          <a:lstStyle/>
          <a:p>
            <a:pPr marL="0" marR="0" algn="just">
              <a:lnSpc>
                <a:spcPct val="115000"/>
              </a:lnSpc>
              <a:spcBef>
                <a:spcPts val="600"/>
              </a:spcBef>
              <a:spcAft>
                <a:spcPts val="0"/>
              </a:spcAft>
            </a:pPr>
            <a:r>
              <a:rPr lang="en-ZA" sz="1100" b="1" dirty="0" smtClean="0">
                <a:ea typeface="Arial" panose="020B0604020202020204" pitchFamily="34" charset="0"/>
              </a:rPr>
              <a:t>Reserve studies:  </a:t>
            </a:r>
            <a:r>
              <a:rPr lang="en-ZA" sz="1100" dirty="0" err="1" smtClean="0">
                <a:ea typeface="Arial" panose="020B0604020202020204" pitchFamily="34" charset="0"/>
              </a:rPr>
              <a:t>Duiwenhoks</a:t>
            </a:r>
            <a:r>
              <a:rPr lang="en-ZA" sz="1100" dirty="0" smtClean="0">
                <a:ea typeface="Arial" panose="020B0604020202020204" pitchFamily="34" charset="0"/>
              </a:rPr>
              <a:t> </a:t>
            </a:r>
            <a:r>
              <a:rPr lang="en-ZA" sz="1100" dirty="0">
                <a:ea typeface="Arial" panose="020B0604020202020204" pitchFamily="34" charset="0"/>
              </a:rPr>
              <a:t>Wetland System (</a:t>
            </a:r>
            <a:r>
              <a:rPr lang="en-ZA" sz="1100" dirty="0" err="1">
                <a:ea typeface="Arial" panose="020B0604020202020204" pitchFamily="34" charset="0"/>
              </a:rPr>
              <a:t>Gouritz</a:t>
            </a:r>
            <a:r>
              <a:rPr lang="en-ZA" sz="1100" dirty="0">
                <a:ea typeface="Arial" panose="020B0604020202020204" pitchFamily="34" charset="0"/>
              </a:rPr>
              <a:t>)</a:t>
            </a:r>
          </a:p>
          <a:p>
            <a:pPr marL="0" marR="0" algn="just">
              <a:lnSpc>
                <a:spcPct val="115000"/>
              </a:lnSpc>
              <a:spcBef>
                <a:spcPts val="600"/>
              </a:spcBef>
              <a:spcAft>
                <a:spcPts val="0"/>
              </a:spcAft>
            </a:pPr>
            <a:r>
              <a:rPr lang="en-ZA" sz="1100" b="1" dirty="0" smtClean="0">
                <a:ea typeface="Arial" panose="020B0604020202020204" pitchFamily="34" charset="0"/>
              </a:rPr>
              <a:t>Working </a:t>
            </a:r>
            <a:r>
              <a:rPr lang="en-ZA" sz="1100" b="1" dirty="0">
                <a:ea typeface="Arial" panose="020B0604020202020204" pitchFamily="34" charset="0"/>
              </a:rPr>
              <a:t>for Wetlands </a:t>
            </a:r>
            <a:r>
              <a:rPr lang="en-ZA" sz="1100" b="1" dirty="0" smtClean="0">
                <a:ea typeface="Arial" panose="020B0604020202020204" pitchFamily="34" charset="0"/>
              </a:rPr>
              <a:t>Program</a:t>
            </a:r>
            <a:r>
              <a:rPr lang="en-ZA" sz="1100" dirty="0" smtClean="0">
                <a:ea typeface="Arial" panose="020B0604020202020204" pitchFamily="34" charset="0"/>
              </a:rPr>
              <a:t>:  </a:t>
            </a:r>
            <a:r>
              <a:rPr lang="en-ZA" sz="1100" dirty="0" err="1" smtClean="0">
                <a:ea typeface="Arial" panose="020B0604020202020204" pitchFamily="34" charset="0"/>
              </a:rPr>
              <a:t>Duiwenhoks</a:t>
            </a:r>
            <a:r>
              <a:rPr lang="en-ZA" sz="1100" dirty="0" smtClean="0">
                <a:ea typeface="Arial" panose="020B0604020202020204" pitchFamily="34" charset="0"/>
              </a:rPr>
              <a:t> </a:t>
            </a:r>
            <a:r>
              <a:rPr lang="en-ZA" sz="1100" dirty="0">
                <a:ea typeface="Arial" panose="020B0604020202020204" pitchFamily="34" charset="0"/>
              </a:rPr>
              <a:t>East Wetland (moderate priority</a:t>
            </a:r>
            <a:r>
              <a:rPr lang="en-ZA" sz="1100" dirty="0" smtClean="0">
                <a:ea typeface="Arial" panose="020B0604020202020204" pitchFamily="34" charset="0"/>
              </a:rPr>
              <a:t>); </a:t>
            </a:r>
            <a:r>
              <a:rPr lang="en-ZA" sz="1100" dirty="0" err="1" smtClean="0">
                <a:ea typeface="Arial" panose="020B0604020202020204" pitchFamily="34" charset="0"/>
              </a:rPr>
              <a:t>Grootbosberg</a:t>
            </a:r>
            <a:r>
              <a:rPr lang="en-ZA" sz="1100" dirty="0" smtClean="0">
                <a:ea typeface="Arial" panose="020B0604020202020204" pitchFamily="34" charset="0"/>
              </a:rPr>
              <a:t> Wetland; Lower </a:t>
            </a:r>
            <a:r>
              <a:rPr lang="en-ZA" sz="1100" dirty="0" err="1" smtClean="0">
                <a:ea typeface="Arial" panose="020B0604020202020204" pitchFamily="34" charset="0"/>
              </a:rPr>
              <a:t>Tierkloof</a:t>
            </a:r>
            <a:r>
              <a:rPr lang="en-ZA" sz="1100" dirty="0" smtClean="0">
                <a:ea typeface="Arial" panose="020B0604020202020204" pitchFamily="34" charset="0"/>
              </a:rPr>
              <a:t>; Upper </a:t>
            </a:r>
            <a:r>
              <a:rPr lang="en-ZA" sz="1100" dirty="0" err="1">
                <a:ea typeface="Arial" panose="020B0604020202020204" pitchFamily="34" charset="0"/>
              </a:rPr>
              <a:t>Gaffie</a:t>
            </a:r>
            <a:endParaRPr lang="en-ZA" sz="1100" dirty="0">
              <a:ea typeface="Arial" panose="020B0604020202020204" pitchFamily="34" charset="0"/>
            </a:endParaRPr>
          </a:p>
          <a:p>
            <a:pPr marL="0" marR="0" algn="just">
              <a:lnSpc>
                <a:spcPct val="115000"/>
              </a:lnSpc>
              <a:spcBef>
                <a:spcPts val="600"/>
              </a:spcBef>
              <a:spcAft>
                <a:spcPts val="0"/>
              </a:spcAft>
            </a:pPr>
            <a:r>
              <a:rPr lang="en-ZA" sz="1100" dirty="0" smtClean="0">
                <a:ea typeface="Arial" panose="020B0604020202020204" pitchFamily="34" charset="0"/>
              </a:rPr>
              <a:t>The </a:t>
            </a:r>
            <a:r>
              <a:rPr lang="en-ZA" sz="1100" dirty="0">
                <a:ea typeface="Arial" panose="020B0604020202020204" pitchFamily="34" charset="0"/>
              </a:rPr>
              <a:t>priority wetlands which were worked on by </a:t>
            </a:r>
            <a:r>
              <a:rPr lang="en-ZA" sz="1100" b="1" dirty="0">
                <a:ea typeface="Arial" panose="020B0604020202020204" pitchFamily="34" charset="0"/>
              </a:rPr>
              <a:t>Malan et al</a:t>
            </a:r>
            <a:r>
              <a:rPr lang="en-ZA" sz="1100" dirty="0" smtClean="0">
                <a:ea typeface="Arial" panose="020B0604020202020204" pitchFamily="34" charset="0"/>
              </a:rPr>
              <a:t>.  </a:t>
            </a:r>
            <a:r>
              <a:rPr lang="en-ZA" sz="1100" dirty="0" err="1" smtClean="0">
                <a:ea typeface="Arial" panose="020B0604020202020204" pitchFamily="34" charset="0"/>
              </a:rPr>
              <a:t>Goukou</a:t>
            </a:r>
            <a:r>
              <a:rPr lang="en-ZA" sz="1100" dirty="0" smtClean="0">
                <a:ea typeface="Arial" panose="020B0604020202020204" pitchFamily="34" charset="0"/>
              </a:rPr>
              <a:t> </a:t>
            </a:r>
            <a:r>
              <a:rPr lang="en-ZA" sz="1100" dirty="0">
                <a:ea typeface="Arial" panose="020B0604020202020204" pitchFamily="34" charset="0"/>
              </a:rPr>
              <a:t>wetland</a:t>
            </a:r>
          </a:p>
          <a:p>
            <a:pPr marL="742950" marR="0" indent="-285750" algn="just">
              <a:lnSpc>
                <a:spcPct val="115000"/>
              </a:lnSpc>
              <a:spcBef>
                <a:spcPts val="600"/>
              </a:spcBef>
              <a:spcAft>
                <a:spcPts val="0"/>
              </a:spcAft>
              <a:buFont typeface="Arial" panose="020B0604020202020204" pitchFamily="34" charset="0"/>
              <a:buChar char="•"/>
            </a:pPr>
            <a:endParaRPr lang="en-US" sz="1200" i="1" dirty="0">
              <a:solidFill>
                <a:srgbClr val="FF0000"/>
              </a:solidFill>
              <a:ea typeface="Arial" panose="020B0604020202020204" pitchFamily="34" charset="0"/>
            </a:endParaRPr>
          </a:p>
        </p:txBody>
      </p:sp>
      <p:sp>
        <p:nvSpPr>
          <p:cNvPr id="61" name="Rectangle 60"/>
          <p:cNvSpPr/>
          <p:nvPr/>
        </p:nvSpPr>
        <p:spPr>
          <a:xfrm>
            <a:off x="3023999" y="3821891"/>
            <a:ext cx="4572000" cy="1101840"/>
          </a:xfrm>
          <a:prstGeom prst="rect">
            <a:avLst/>
          </a:prstGeom>
        </p:spPr>
        <p:txBody>
          <a:bodyPr>
            <a:spAutoFit/>
          </a:bodyPr>
          <a:lstStyle/>
          <a:p>
            <a:pPr marL="0" marR="0" algn="just">
              <a:lnSpc>
                <a:spcPct val="115000"/>
              </a:lnSpc>
              <a:spcBef>
                <a:spcPts val="600"/>
              </a:spcBef>
              <a:spcAft>
                <a:spcPts val="0"/>
              </a:spcAft>
            </a:pPr>
            <a:r>
              <a:rPr lang="en-ZA" sz="1100" b="1" u="sng" dirty="0">
                <a:ea typeface="Arial" panose="020B0604020202020204" pitchFamily="34" charset="0"/>
              </a:rPr>
              <a:t>Prioritisation process:</a:t>
            </a:r>
          </a:p>
          <a:p>
            <a:pPr marL="171450" marR="0" indent="-171450" algn="just">
              <a:lnSpc>
                <a:spcPct val="115000"/>
              </a:lnSpc>
              <a:spcBef>
                <a:spcPts val="600"/>
              </a:spcBef>
              <a:spcAft>
                <a:spcPts val="0"/>
              </a:spcAft>
              <a:buFont typeface="Arial" panose="020B0604020202020204" pitchFamily="34" charset="0"/>
              <a:buChar char="•"/>
            </a:pPr>
            <a:r>
              <a:rPr lang="en-ZA" sz="1100" dirty="0">
                <a:ea typeface="Arial" panose="020B0604020202020204" pitchFamily="34" charset="0"/>
              </a:rPr>
              <a:t>Critically endangered vegetation</a:t>
            </a:r>
          </a:p>
          <a:p>
            <a:pPr marL="171450" marR="0" indent="-171450" algn="just">
              <a:lnSpc>
                <a:spcPct val="115000"/>
              </a:lnSpc>
              <a:spcBef>
                <a:spcPts val="600"/>
              </a:spcBef>
              <a:spcAft>
                <a:spcPts val="0"/>
              </a:spcAft>
              <a:buFont typeface="Arial" panose="020B0604020202020204" pitchFamily="34" charset="0"/>
              <a:buChar char="•"/>
            </a:pPr>
            <a:r>
              <a:rPr lang="en-ZA" sz="1100" dirty="0">
                <a:ea typeface="Arial" panose="020B0604020202020204" pitchFamily="34" charset="0"/>
              </a:rPr>
              <a:t>NFEPA </a:t>
            </a:r>
            <a:r>
              <a:rPr lang="en-ZA" sz="1100" dirty="0" smtClean="0">
                <a:ea typeface="Arial" panose="020B0604020202020204" pitchFamily="34" charset="0"/>
              </a:rPr>
              <a:t>clusters</a:t>
            </a:r>
          </a:p>
          <a:p>
            <a:pPr marL="171450" marR="0" indent="-171450" algn="just">
              <a:lnSpc>
                <a:spcPct val="115000"/>
              </a:lnSpc>
              <a:spcBef>
                <a:spcPts val="600"/>
              </a:spcBef>
              <a:spcAft>
                <a:spcPts val="0"/>
              </a:spcAft>
              <a:buFont typeface="Arial" panose="020B0604020202020204" pitchFamily="34" charset="0"/>
              <a:buChar char="•"/>
            </a:pPr>
            <a:r>
              <a:rPr lang="en-ZA" sz="1100" dirty="0" smtClean="0">
                <a:ea typeface="Arial" panose="020B0604020202020204" pitchFamily="34" charset="0"/>
              </a:rPr>
              <a:t>Upper reaches within Strategic Water Source Areas</a:t>
            </a:r>
            <a:endParaRPr lang="en-ZA" sz="1100" dirty="0">
              <a:ea typeface="Arial" panose="020B0604020202020204" pitchFamily="34" charset="0"/>
            </a:endParaRPr>
          </a:p>
        </p:txBody>
      </p:sp>
    </p:spTree>
    <p:extLst>
      <p:ext uri="{BB962C8B-B14F-4D97-AF65-F5344CB8AC3E}">
        <p14:creationId xmlns:p14="http://schemas.microsoft.com/office/powerpoint/2010/main" val="736079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9139" y="736482"/>
            <a:ext cx="7594861" cy="5617483"/>
          </a:xfrm>
          <a:solidFill>
            <a:schemeClr val="bg1"/>
          </a:solidFill>
        </p:spPr>
        <p:txBody>
          <a:bodyPr/>
          <a:lstStyle/>
          <a:p>
            <a:r>
              <a:rPr lang="en-ZA" sz="2000" dirty="0" smtClean="0"/>
              <a:t>Important wetlands include those that have ecological importance for maintenance of biodiversity ecosystem integrity, as well as those that provide ecosystem services.</a:t>
            </a:r>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r>
              <a:rPr lang="en-ZA" sz="2000" dirty="0" smtClean="0"/>
              <a:t>z</a:t>
            </a:r>
            <a:endParaRPr lang="en-ZA" sz="2000" dirty="0"/>
          </a:p>
        </p:txBody>
      </p:sp>
      <p:sp>
        <p:nvSpPr>
          <p:cNvPr id="7" name="Rectangle 6"/>
          <p:cNvSpPr/>
          <p:nvPr/>
        </p:nvSpPr>
        <p:spPr>
          <a:xfrm>
            <a:off x="1476000" y="0"/>
            <a:ext cx="7668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itle 1"/>
          <p:cNvSpPr txBox="1">
            <a:spLocks/>
          </p:cNvSpPr>
          <p:nvPr/>
        </p:nvSpPr>
        <p:spPr>
          <a:xfrm>
            <a:off x="1476000" y="0"/>
            <a:ext cx="7668000" cy="540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a:solidFill>
                  <a:schemeClr val="bg1"/>
                </a:solidFill>
              </a:rPr>
              <a:t>Identification of Priority Wetlands</a:t>
            </a: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476000" y="2753030"/>
            <a:ext cx="7534656" cy="3600935"/>
          </a:xfrm>
          <a:prstGeom prst="rect">
            <a:avLst/>
          </a:prstGeom>
          <a:noFill/>
        </p:spPr>
      </p:pic>
    </p:spTree>
    <p:extLst>
      <p:ext uri="{BB962C8B-B14F-4D97-AF65-F5344CB8AC3E}">
        <p14:creationId xmlns:p14="http://schemas.microsoft.com/office/powerpoint/2010/main" val="1661026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390"/>
            <a:ext cx="5950517" cy="4190364"/>
          </a:xfrm>
          <a:prstGeom prst="rect">
            <a:avLst/>
          </a:prstGeom>
        </p:spPr>
      </p:pic>
      <p:sp>
        <p:nvSpPr>
          <p:cNvPr id="5" name="Rectangle 4">
            <a:extLst>
              <a:ext uri="{FF2B5EF4-FFF2-40B4-BE49-F238E27FC236}">
                <a16:creationId xmlns:a16="http://schemas.microsoft.com/office/drawing/2014/main" xmlns=""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F12 </a:t>
            </a:r>
            <a:r>
              <a:rPr lang="en-ZA" dirty="0" err="1" smtClean="0"/>
              <a:t>Duiwenhoks</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492555491"/>
              </p:ext>
            </p:extLst>
          </p:nvPr>
        </p:nvGraphicFramePr>
        <p:xfrm>
          <a:off x="-1" y="3938904"/>
          <a:ext cx="9144001" cy="2945258"/>
        </p:xfrm>
        <a:graphic>
          <a:graphicData uri="http://schemas.openxmlformats.org/drawingml/2006/table">
            <a:tbl>
              <a:tblPr firstRow="1">
                <a:tableStyleId>{5C22544A-7EE6-4342-B048-85BDC9FD1C3A}</a:tableStyleId>
              </a:tblPr>
              <a:tblGrid>
                <a:gridCol w="1463573"/>
                <a:gridCol w="788077"/>
                <a:gridCol w="857310"/>
                <a:gridCol w="1625600"/>
                <a:gridCol w="1127760"/>
                <a:gridCol w="3281681"/>
              </a:tblGrid>
              <a:tr h="311153">
                <a:tc>
                  <a:txBody>
                    <a:bodyPr/>
                    <a:lstStyle/>
                    <a:p>
                      <a:pPr marL="0" marR="0">
                        <a:lnSpc>
                          <a:spcPct val="105000"/>
                        </a:lnSpc>
                        <a:spcBef>
                          <a:spcPts val="300"/>
                        </a:spcBef>
                        <a:spcAft>
                          <a:spcPts val="0"/>
                        </a:spcAft>
                      </a:pPr>
                      <a:r>
                        <a:rPr lang="en-ZA" sz="850" dirty="0">
                          <a:effectLst/>
                        </a:rPr>
                        <a:t>Name of Wetland Resource Unit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Component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Sub-component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RQO</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Indicator/ measure</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Numerical limits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346327">
                <a:tc rowSpan="5">
                  <a:txBody>
                    <a:bodyPr/>
                    <a:lstStyle/>
                    <a:p>
                      <a:pPr algn="l" fontAlgn="ctr"/>
                      <a:r>
                        <a:rPr lang="en-US" sz="850" b="0" i="0" u="none" strike="noStrike" dirty="0">
                          <a:effectLst/>
                          <a:latin typeface="Arial" panose="020B0604020202020204" pitchFamily="34" charset="0"/>
                        </a:rPr>
                        <a:t>East Coast Shale </a:t>
                      </a:r>
                      <a:r>
                        <a:rPr lang="en-US" sz="850" b="0" i="0" u="none" strike="noStrike" dirty="0" err="1">
                          <a:effectLst/>
                          <a:latin typeface="Arial" panose="020B0604020202020204" pitchFamily="34" charset="0"/>
                        </a:rPr>
                        <a:t>Renosterveld</a:t>
                      </a:r>
                      <a:r>
                        <a:rPr lang="en-US" sz="850" b="0" i="0" u="none" strike="noStrike" dirty="0">
                          <a:effectLst/>
                          <a:latin typeface="Arial" panose="020B0604020202020204" pitchFamily="34" charset="0"/>
                        </a:rPr>
                        <a:t> </a:t>
                      </a:r>
                      <a:r>
                        <a:rPr lang="en-US" sz="850" b="0" i="0" u="none" strike="noStrike" dirty="0" err="1">
                          <a:effectLst/>
                          <a:latin typeface="Arial" panose="020B0604020202020204" pitchFamily="34" charset="0"/>
                        </a:rPr>
                        <a:t>Channelled</a:t>
                      </a:r>
                      <a:r>
                        <a:rPr lang="en-US" sz="850" b="0" i="0" u="none" strike="noStrike" dirty="0">
                          <a:effectLst/>
                          <a:latin typeface="Arial" panose="020B0604020202020204" pitchFamily="34" charset="0"/>
                        </a:rPr>
                        <a:t> Valley Bottom and Floodplain (</a:t>
                      </a:r>
                      <a:r>
                        <a:rPr lang="en-US" sz="850" b="0" i="0" u="none" strike="noStrike" dirty="0" err="1">
                          <a:effectLst/>
                          <a:latin typeface="Arial" panose="020B0604020202020204" pitchFamily="34" charset="0"/>
                        </a:rPr>
                        <a:t>Goukou</a:t>
                      </a:r>
                      <a:r>
                        <a:rPr lang="en-US" sz="850" b="0" i="0" u="none" strike="noStrike" dirty="0">
                          <a:effectLst/>
                          <a:latin typeface="Arial" panose="020B0604020202020204" pitchFamily="34" charset="0"/>
                        </a:rPr>
                        <a:t>)</a:t>
                      </a:r>
                    </a:p>
                  </a:txBody>
                  <a:tcPr marL="7620" marR="7620" marT="7620" marB="0" anchor="ctr"/>
                </a:tc>
                <a:tc rowSpan="3">
                  <a:txBody>
                    <a:bodyPr/>
                    <a:lstStyle/>
                    <a:p>
                      <a:pPr algn="l" fontAlgn="ctr"/>
                      <a:r>
                        <a:rPr lang="en-GB" sz="850" b="0" i="0" u="none" strike="noStrike">
                          <a:effectLst/>
                          <a:latin typeface="Arial" panose="020B0604020202020204" pitchFamily="34" charset="0"/>
                        </a:rPr>
                        <a:t>Quantity</a:t>
                      </a:r>
                    </a:p>
                  </a:txBody>
                  <a:tcPr marL="7620" marR="7620" marT="7620" marB="0" anchor="ctr"/>
                </a:tc>
                <a:tc rowSpan="3">
                  <a:txBody>
                    <a:bodyPr/>
                    <a:lstStyle/>
                    <a:p>
                      <a:pPr algn="l" fontAlgn="ct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Water distribution &amp;</a:t>
                      </a:r>
                      <a:r>
                        <a:rPr lang="en-GB" sz="900" baseline="0" dirty="0" smtClean="0">
                          <a:effectLst/>
                          <a:latin typeface="Arial" panose="020B0604020202020204" pitchFamily="34" charset="0"/>
                          <a:ea typeface="Times New Roman" panose="02020603050405020304" pitchFamily="18" charset="0"/>
                          <a:cs typeface="Times New Roman" panose="02020603050405020304" pitchFamily="18" charset="0"/>
                        </a:rPr>
                        <a:t> retention patterns</a:t>
                      </a:r>
                      <a:endParaRPr lang="en-US" sz="900" b="0" i="0" u="none" strike="noStrike" dirty="0">
                        <a:effectLst/>
                        <a:latin typeface="Arial" panose="020B0604020202020204" pitchFamily="34" charset="0"/>
                      </a:endParaRPr>
                    </a:p>
                  </a:txBody>
                  <a:tcPr marL="7620" marR="7620" marT="7620" marB="0" anchor="ctr"/>
                </a:tc>
                <a:tc rowSpan="3">
                  <a:txBody>
                    <a:bodyPr/>
                    <a:lstStyle/>
                    <a:p>
                      <a:pPr algn="l" fontAlgn="ctr"/>
                      <a:r>
                        <a:rPr lang="en-US" sz="850" b="0" i="0" u="none" strike="noStrike" dirty="0" err="1" smtClean="0">
                          <a:effectLst/>
                          <a:latin typeface="Arial" panose="020B0604020202020204" pitchFamily="34" charset="0"/>
                        </a:rPr>
                        <a:t>Baseflow</a:t>
                      </a:r>
                      <a:r>
                        <a:rPr lang="en-US" sz="850" b="0" i="0" u="none" strike="noStrike" dirty="0" smtClean="0">
                          <a:effectLst/>
                          <a:latin typeface="Arial" panose="020B0604020202020204" pitchFamily="34" charset="0"/>
                        </a:rPr>
                        <a:t> is required in order to maintain saturation. </a:t>
                      </a:r>
                      <a:endParaRPr lang="en-US" sz="850" b="0" i="0" u="none" strike="noStrike" dirty="0">
                        <a:effectLst/>
                        <a:latin typeface="Arial" panose="020B0604020202020204" pitchFamily="34" charset="0"/>
                      </a:endParaRPr>
                    </a:p>
                  </a:txBody>
                  <a:tcPr marL="7620" marR="7620" marT="7620" marB="0" anchor="ctr"/>
                </a:tc>
                <a:tc rowSpan="3">
                  <a:txBody>
                    <a:bodyPr/>
                    <a:lstStyle/>
                    <a:p>
                      <a:pPr algn="l" fontAlgn="ctr"/>
                      <a:r>
                        <a:rPr lang="en-US" sz="850" b="0" i="0" u="none" strike="noStrike">
                          <a:effectLst/>
                          <a:latin typeface="Arial" panose="020B0604020202020204" pitchFamily="34" charset="0"/>
                        </a:rPr>
                        <a:t>Water distribution and retention patterns.</a:t>
                      </a:r>
                    </a:p>
                  </a:txBody>
                  <a:tcPr marL="7620" marR="7620" marT="7620" marB="0" anchor="ctr"/>
                </a:tc>
                <a:tc>
                  <a:txBody>
                    <a:bodyPr/>
                    <a:lstStyle/>
                    <a:p>
                      <a:pPr algn="l" fontAlgn="ctr"/>
                      <a:r>
                        <a:rPr lang="en-US" sz="850" b="0" i="0" u="none" strike="noStrike">
                          <a:effectLst/>
                          <a:latin typeface="Arial" panose="020B0604020202020204" pitchFamily="34" charset="0"/>
                        </a:rPr>
                        <a:t>Compile an accurate desktop basemap for the system prior to the start of monitoring using the most recent satellite imagery and wetland map. </a:t>
                      </a:r>
                    </a:p>
                  </a:txBody>
                  <a:tcPr marL="7620" marR="7620" marT="7620" marB="0" anchor="ctr"/>
                </a:tc>
              </a:tr>
              <a:tr h="358519">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US" sz="850" b="0" i="0" u="none" strike="noStrike" dirty="0">
                          <a:effectLst/>
                          <a:latin typeface="Arial" panose="020B0604020202020204" pitchFamily="34" charset="0"/>
                        </a:rPr>
                        <a:t>At the same time undertake a rapid PES assessment and take fixed point photographs of key features from closest access points. </a:t>
                      </a:r>
                    </a:p>
                  </a:txBody>
                  <a:tcPr marL="7620" marR="7620" marT="7620" marB="0" anchor="ctr"/>
                </a:tc>
              </a:tr>
              <a:tr h="259459">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US" sz="850" b="0" i="0" u="none" strike="noStrike">
                          <a:effectLst/>
                          <a:latin typeface="Arial" panose="020B0604020202020204" pitchFamily="34" charset="0"/>
                        </a:rPr>
                        <a:t>Repeat every 3 years and assess and report on this with a view to assess if there have been any changes in the system.</a:t>
                      </a:r>
                    </a:p>
                  </a:txBody>
                  <a:tcPr marL="7620" marR="7620" marT="7620" marB="0" anchor="ctr"/>
                </a:tc>
              </a:tr>
              <a:tr h="708023">
                <a:tc vMerge="1">
                  <a:txBody>
                    <a:bodyPr/>
                    <a:lstStyle/>
                    <a:p>
                      <a:pPr algn="l" fontAlgn="ctr"/>
                      <a:endParaRPr lang="en-US" sz="850" b="0" i="0" u="none" strike="noStrike" dirty="0">
                        <a:effectLst/>
                        <a:latin typeface="Arial" panose="020B0604020202020204" pitchFamily="34" charset="0"/>
                      </a:endParaRPr>
                    </a:p>
                  </a:txBody>
                  <a:tcPr marL="7620" marR="7620" marT="7620" marB="0" anchor="ctr"/>
                </a:tc>
                <a:tc rowSpan="2">
                  <a:txBody>
                    <a:bodyPr/>
                    <a:lstStyle/>
                    <a:p>
                      <a:pPr algn="l" fontAlgn="ctr"/>
                      <a:r>
                        <a:rPr lang="en-GB" sz="850" b="0" i="0" u="none" strike="noStrike" dirty="0" smtClean="0">
                          <a:effectLst/>
                          <a:latin typeface="Arial" panose="020B0604020202020204" pitchFamily="34" charset="0"/>
                        </a:rPr>
                        <a:t>Habitat</a:t>
                      </a:r>
                      <a:endParaRPr lang="en-GB" sz="850" b="0" i="0" u="none" strike="noStrike" dirty="0">
                        <a:effectLst/>
                        <a:latin typeface="Arial" panose="020B0604020202020204" pitchFamily="34" charset="0"/>
                      </a:endParaRPr>
                    </a:p>
                  </a:txBody>
                  <a:tcPr marL="7620" marR="7620" marT="7620" marB="0" anchor="ctr"/>
                </a:tc>
                <a:tc>
                  <a:txBody>
                    <a:bodyPr/>
                    <a:lstStyle/>
                    <a:p>
                      <a:pPr algn="l" fontAlgn="ctr"/>
                      <a:r>
                        <a:rPr lang="en-US" sz="850" b="0" i="0" u="none" strike="noStrike" dirty="0" smtClean="0">
                          <a:effectLst/>
                          <a:latin typeface="Arial" panose="020B0604020202020204" pitchFamily="34" charset="0"/>
                        </a:rPr>
                        <a:t>Geomorphology</a:t>
                      </a:r>
                      <a:endParaRPr lang="en-US" sz="850" b="0" i="0" u="none" strike="noStrike" dirty="0">
                        <a:effectLst/>
                        <a:latin typeface="Arial" panose="020B0604020202020204" pitchFamily="34" charset="0"/>
                      </a:endParaRPr>
                    </a:p>
                  </a:txBody>
                  <a:tcPr marL="7620" marR="7620" marT="7620" marB="0" anchor="ctr"/>
                </a:tc>
                <a:tc>
                  <a:txBody>
                    <a:bodyPr/>
                    <a:lstStyle/>
                    <a:p>
                      <a:pPr algn="l" fontAlgn="ctr"/>
                      <a:r>
                        <a:rPr lang="en-US" sz="850" b="0" i="0" u="none" strike="noStrike" dirty="0">
                          <a:effectLst/>
                          <a:latin typeface="Arial" panose="020B0604020202020204" pitchFamily="34" charset="0"/>
                        </a:rPr>
                        <a:t>The ecosystem services, in terms of sediment retention, provided by the wetland must be managed so as not to undermine the ecological value.</a:t>
                      </a:r>
                    </a:p>
                  </a:txBody>
                  <a:tcPr marL="7620" marR="7620" marT="7620" marB="0" anchor="ctr"/>
                </a:tc>
                <a:tc>
                  <a:txBody>
                    <a:bodyPr/>
                    <a:lstStyle/>
                    <a:p>
                      <a:pPr marL="0" marR="0">
                        <a:lnSpc>
                          <a:spcPct val="105000"/>
                        </a:lnSpc>
                        <a:spcBef>
                          <a:spcPts val="300"/>
                        </a:spcBef>
                        <a:spcAft>
                          <a:spcPts val="0"/>
                        </a:spcAft>
                      </a:pPr>
                      <a:r>
                        <a:rPr lang="en-US" sz="850" dirty="0" smtClean="0">
                          <a:solidFill>
                            <a:schemeClr val="tx1"/>
                          </a:solidFill>
                          <a:effectLst/>
                          <a:latin typeface="Arial" panose="020B0604020202020204" pitchFamily="34" charset="0"/>
                          <a:cs typeface="Arial" panose="020B0604020202020204" pitchFamily="34" charset="0"/>
                        </a:rPr>
                        <a:t>Wetland geomorphology score from the geomorphology module of WET-Health (Level 2</a:t>
                      </a:r>
                      <a:r>
                        <a:rPr lang="en-US" sz="850" dirty="0" smtClean="0">
                          <a:solidFill>
                            <a:schemeClr val="tx1"/>
                          </a:solidFill>
                          <a:effectLst/>
                        </a:rPr>
                        <a:t>).</a:t>
                      </a:r>
                    </a:p>
                  </a:txBody>
                  <a:tcPr marL="7620" marR="7620" marT="7620" marB="0" anchor="ctr"/>
                </a:tc>
                <a:tc>
                  <a:txBody>
                    <a:bodyPr/>
                    <a:lstStyle/>
                    <a:p>
                      <a:pPr algn="l" fontAlgn="ctr"/>
                      <a:r>
                        <a:rPr lang="en-US" sz="850" b="0" i="0" u="none" strike="noStrike" dirty="0" smtClean="0">
                          <a:effectLst/>
                          <a:latin typeface="Arial" panose="020B0604020202020204" pitchFamily="34" charset="0"/>
                        </a:rPr>
                        <a:t>Repeat every three years and assess and report with a view to assess if there have been any changes in the state of the system</a:t>
                      </a:r>
                      <a:endParaRPr lang="en-GB" sz="850" b="0" i="0" u="none" strike="noStrike" dirty="0">
                        <a:effectLst/>
                        <a:latin typeface="Arial" panose="020B0604020202020204" pitchFamily="34" charset="0"/>
                      </a:endParaRPr>
                    </a:p>
                  </a:txBody>
                  <a:tcPr marL="7620" marR="7620" marT="7620" marB="0" anchor="ctr"/>
                </a:tc>
              </a:tr>
              <a:tr h="788924">
                <a:tc vMerge="1">
                  <a:txBody>
                    <a:bodyPr/>
                    <a:lstStyle/>
                    <a:p>
                      <a:pPr algn="l" fontAlgn="ctr"/>
                      <a:endParaRPr lang="en-US" sz="850" b="0" i="0" u="none" strike="noStrike" dirty="0">
                        <a:effectLst/>
                        <a:latin typeface="Arial" panose="020B0604020202020204" pitchFamily="34" charset="0"/>
                      </a:endParaRPr>
                    </a:p>
                  </a:txBody>
                  <a:tcPr marL="7620" marR="7620" marT="7620" marB="0" anchor="ctr"/>
                </a:tc>
                <a:tc vMerge="1">
                  <a:txBody>
                    <a:bodyPr/>
                    <a:lstStyle/>
                    <a:p>
                      <a:pPr algn="l" fontAlgn="ctr"/>
                      <a:endParaRPr lang="en-GB" sz="850" b="0" i="0" u="none" strike="noStrike" dirty="0">
                        <a:effectLst/>
                        <a:latin typeface="Arial" panose="020B0604020202020204" pitchFamily="34" charset="0"/>
                      </a:endParaRPr>
                    </a:p>
                  </a:txBody>
                  <a:tcPr marL="7620" marR="7620" marT="7620" marB="0" anchor="ctr"/>
                </a:tc>
                <a:tc>
                  <a:txBody>
                    <a:bodyPr/>
                    <a:lstStyle/>
                    <a:p>
                      <a:pPr algn="l" fontAlgn="ctr"/>
                      <a:r>
                        <a:rPr lang="en-GB" sz="850" b="0" i="0" u="none" strike="noStrike">
                          <a:effectLst/>
                          <a:latin typeface="Arial" panose="020B0604020202020204" pitchFamily="34" charset="0"/>
                        </a:rPr>
                        <a:t>Wetland vegetation.</a:t>
                      </a:r>
                    </a:p>
                  </a:txBody>
                  <a:tcPr marL="7620" marR="7620" marT="7620" marB="0" anchor="ctr"/>
                </a:tc>
                <a:tc>
                  <a:txBody>
                    <a:bodyPr/>
                    <a:lstStyle/>
                    <a:p>
                      <a:pPr algn="l" fontAlgn="ctr"/>
                      <a:r>
                        <a:rPr lang="en-US" sz="850" b="0" i="0" u="none" strike="noStrike">
                          <a:effectLst/>
                          <a:latin typeface="Arial" panose="020B0604020202020204" pitchFamily="34" charset="0"/>
                        </a:rPr>
                        <a:t>Wetland vegetation (in particular peat areas) and geomorphology must be maintained or where necessary improved in order to protect the wetland vegetation.</a:t>
                      </a:r>
                    </a:p>
                  </a:txBody>
                  <a:tcPr marL="7620" marR="7620" marT="7620" marB="0" anchor="ctr"/>
                </a:tc>
                <a:tc>
                  <a:txBody>
                    <a:bodyPr/>
                    <a:lstStyle/>
                    <a:p>
                      <a:pPr algn="l" fontAlgn="ctr"/>
                      <a:r>
                        <a:rPr lang="en-US" sz="850" b="0" i="0" u="none" strike="noStrike" dirty="0">
                          <a:effectLst/>
                          <a:latin typeface="Arial" panose="020B0604020202020204" pitchFamily="34" charset="0"/>
                        </a:rPr>
                        <a:t>Wetland vegetation score from the vegetation module of WET-Health (Level 2).</a:t>
                      </a:r>
                    </a:p>
                  </a:txBody>
                  <a:tcPr marL="7620" marR="7620" marT="7620" marB="0" anchor="ctr"/>
                </a:tc>
                <a:tc>
                  <a:txBody>
                    <a:bodyPr/>
                    <a:lstStyle/>
                    <a:p>
                      <a:pPr algn="l" fontAlgn="ctr"/>
                      <a:r>
                        <a:rPr lang="en-US" sz="850" b="0" i="0" u="none" strike="noStrike" dirty="0">
                          <a:effectLst/>
                          <a:latin typeface="Arial" panose="020B0604020202020204" pitchFamily="34" charset="0"/>
                        </a:rPr>
                        <a:t>Repeat every three years and assess and report with a view to assess if there have been any changes in the state of the system.</a:t>
                      </a:r>
                    </a:p>
                  </a:txBody>
                  <a:tcPr marL="7620" marR="7620" marT="7620" marB="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646466697"/>
              </p:ext>
            </p:extLst>
          </p:nvPr>
        </p:nvGraphicFramePr>
        <p:xfrm>
          <a:off x="5611513" y="1184339"/>
          <a:ext cx="3096476" cy="586994"/>
        </p:xfrm>
        <a:graphic>
          <a:graphicData uri="http://schemas.openxmlformats.org/drawingml/2006/table">
            <a:tbl>
              <a:tblPr firstRow="1" firstCol="1" bandRow="1">
                <a:tableStyleId>{5C22544A-7EE6-4342-B048-85BDC9FD1C3A}</a:tableStyleId>
              </a:tblPr>
              <a:tblGrid>
                <a:gridCol w="2123477"/>
                <a:gridCol w="972999"/>
              </a:tblGrid>
              <a:tr h="435676">
                <a:tc>
                  <a:txBody>
                    <a:bodyPr/>
                    <a:lstStyle/>
                    <a:p>
                      <a:pPr marL="0" marR="0" algn="ctr">
                        <a:lnSpc>
                          <a:spcPct val="107000"/>
                        </a:lnSpc>
                        <a:spcBef>
                          <a:spcPts val="0"/>
                        </a:spcBef>
                        <a:spcAft>
                          <a:spcPts val="0"/>
                        </a:spcAft>
                      </a:pPr>
                      <a:r>
                        <a:rPr lang="en-GB" sz="1800" dirty="0">
                          <a:effectLst/>
                        </a:rPr>
                        <a:t>IUA</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Spatially targeted</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855767867"/>
              </p:ext>
            </p:extLst>
          </p:nvPr>
        </p:nvGraphicFramePr>
        <p:xfrm>
          <a:off x="5611513" y="1755145"/>
          <a:ext cx="3096476" cy="406213"/>
        </p:xfrm>
        <a:graphic>
          <a:graphicData uri="http://schemas.openxmlformats.org/drawingml/2006/table">
            <a:tbl>
              <a:tblPr firstRow="1" firstCol="1" bandRow="1">
                <a:tableStyleId>{5C22544A-7EE6-4342-B048-85BDC9FD1C3A}</a:tableStyleId>
              </a:tblPr>
              <a:tblGrid>
                <a:gridCol w="2123477"/>
                <a:gridCol w="972999"/>
              </a:tblGrid>
              <a:tr h="406213">
                <a:tc>
                  <a:txBody>
                    <a:bodyPr/>
                    <a:lstStyle/>
                    <a:p>
                      <a:pPr marL="0" marR="0" algn="r">
                        <a:lnSpc>
                          <a:spcPct val="107000"/>
                        </a:lnSpc>
                        <a:spcBef>
                          <a:spcPts val="0"/>
                        </a:spcBef>
                        <a:spcAft>
                          <a:spcPts val="0"/>
                        </a:spcAft>
                      </a:pPr>
                      <a:r>
                        <a:rPr lang="en-ZA" sz="2000" dirty="0" smtClean="0">
                          <a:effectLst/>
                          <a:latin typeface="Calibri" panose="020F0502020204030204" pitchFamily="34" charset="0"/>
                          <a:ea typeface="Calibri" panose="020F0502020204030204" pitchFamily="34" charset="0"/>
                          <a:cs typeface="Arial" panose="020B0604020202020204" pitchFamily="34" charset="0"/>
                        </a:rPr>
                        <a:t>F12 </a:t>
                      </a:r>
                      <a:r>
                        <a:rPr lang="en-ZA" sz="2000" dirty="0" err="1" smtClean="0">
                          <a:effectLst/>
                          <a:latin typeface="Calibri" panose="020F0502020204030204" pitchFamily="34" charset="0"/>
                          <a:ea typeface="Calibri" panose="020F0502020204030204" pitchFamily="34" charset="0"/>
                          <a:cs typeface="Arial" panose="020B0604020202020204" pitchFamily="34" charset="0"/>
                        </a:rPr>
                        <a:t>Duiwenhoks</a:t>
                      </a:r>
                      <a:endParaRPr lang="en-GB"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III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tr>
            </a:tbl>
          </a:graphicData>
        </a:graphic>
      </p:graphicFrame>
      <p:sp>
        <p:nvSpPr>
          <p:cNvPr id="12" name="Rectangle 11"/>
          <p:cNvSpPr/>
          <p:nvPr/>
        </p:nvSpPr>
        <p:spPr>
          <a:xfrm>
            <a:off x="347472" y="1224040"/>
            <a:ext cx="2890580" cy="1710197"/>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p:cNvSpPr txBox="1"/>
          <p:nvPr/>
        </p:nvSpPr>
        <p:spPr>
          <a:xfrm>
            <a:off x="5791201" y="2188250"/>
            <a:ext cx="3129280" cy="523220"/>
          </a:xfrm>
          <a:prstGeom prst="rect">
            <a:avLst/>
          </a:prstGeom>
          <a:noFill/>
        </p:spPr>
        <p:txBody>
          <a:bodyPr wrap="square" rtlCol="0">
            <a:spAutoFit/>
          </a:bodyPr>
          <a:lstStyle/>
          <a:p>
            <a:r>
              <a:rPr lang="en-ZA" sz="1400" i="1" dirty="0" smtClean="0"/>
              <a:t>Upper reaches have management considerations</a:t>
            </a:r>
            <a:endParaRPr lang="en-GB" sz="1400" i="1" dirty="0"/>
          </a:p>
        </p:txBody>
      </p:sp>
    </p:spTree>
    <p:extLst>
      <p:ext uri="{BB962C8B-B14F-4D97-AF65-F5344CB8AC3E}">
        <p14:creationId xmlns:p14="http://schemas.microsoft.com/office/powerpoint/2010/main" val="286207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1755"/>
            <a:ext cx="9144000" cy="6466245"/>
          </a:xfrm>
          <a:prstGeom prst="rect">
            <a:avLst/>
          </a:prstGeom>
        </p:spPr>
      </p:pic>
      <p:sp>
        <p:nvSpPr>
          <p:cNvPr id="5" name="Rectangle 4"/>
          <p:cNvSpPr/>
          <p:nvPr/>
        </p:nvSpPr>
        <p:spPr>
          <a:xfrm>
            <a:off x="0" y="0"/>
            <a:ext cx="9144000" cy="562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Study area has many wetlands</a:t>
            </a:r>
            <a:endParaRPr lang="en-GB" dirty="0"/>
          </a:p>
        </p:txBody>
      </p:sp>
      <p:pic>
        <p:nvPicPr>
          <p:cNvPr id="63" name="Picture 62"/>
          <p:cNvPicPr/>
          <p:nvPr/>
        </p:nvPicPr>
        <p:blipFill rotWithShape="1">
          <a:blip r:embed="rId3" cstate="print">
            <a:extLst>
              <a:ext uri="{28A0092B-C50C-407E-A947-70E740481C1C}">
                <a14:useLocalDpi xmlns:a14="http://schemas.microsoft.com/office/drawing/2010/main" val="0"/>
              </a:ext>
            </a:extLst>
          </a:blip>
          <a:srcRect t="10534" r="72100" b="53600"/>
          <a:stretch/>
        </p:blipFill>
        <p:spPr>
          <a:xfrm>
            <a:off x="70640" y="668337"/>
            <a:ext cx="1973789" cy="2065326"/>
          </a:xfrm>
          <a:prstGeom prst="rect">
            <a:avLst/>
          </a:prstGeom>
        </p:spPr>
      </p:pic>
      <p:sp>
        <p:nvSpPr>
          <p:cNvPr id="3" name="TextBox 2"/>
          <p:cNvSpPr txBox="1"/>
          <p:nvPr/>
        </p:nvSpPr>
        <p:spPr>
          <a:xfrm>
            <a:off x="4711850" y="5959737"/>
            <a:ext cx="3140219" cy="461665"/>
          </a:xfrm>
          <a:prstGeom prst="rect">
            <a:avLst/>
          </a:prstGeom>
          <a:noFill/>
        </p:spPr>
        <p:txBody>
          <a:bodyPr wrap="none" rtlCol="0">
            <a:spAutoFit/>
          </a:bodyPr>
          <a:lstStyle/>
          <a:p>
            <a:r>
              <a:rPr lang="en-ZA" dirty="0" smtClean="0">
                <a:solidFill>
                  <a:srgbClr val="FF0000"/>
                </a:solidFill>
              </a:rPr>
              <a:t>Many, many wetlands</a:t>
            </a:r>
            <a:endParaRPr lang="en-GB" dirty="0">
              <a:solidFill>
                <a:srgbClr val="FF0000"/>
              </a:solidFill>
            </a:endParaRPr>
          </a:p>
        </p:txBody>
      </p:sp>
    </p:spTree>
    <p:extLst>
      <p:ext uri="{BB962C8B-B14F-4D97-AF65-F5344CB8AC3E}">
        <p14:creationId xmlns:p14="http://schemas.microsoft.com/office/powerpoint/2010/main" val="1045817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1755"/>
            <a:ext cx="9144000" cy="6466245"/>
          </a:xfrm>
          <a:prstGeom prst="rect">
            <a:avLst/>
          </a:prstGeom>
        </p:spPr>
      </p:pic>
      <p:sp>
        <p:nvSpPr>
          <p:cNvPr id="5" name="Rectangle 4"/>
          <p:cNvSpPr/>
          <p:nvPr/>
        </p:nvSpPr>
        <p:spPr>
          <a:xfrm>
            <a:off x="0" y="0"/>
            <a:ext cx="9143999" cy="5043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Wetland Regions have typical wetland types</a:t>
            </a:r>
            <a:endParaRPr lang="en-GB" dirty="0"/>
          </a:p>
        </p:txBody>
      </p:sp>
      <p:sp>
        <p:nvSpPr>
          <p:cNvPr id="7" name="Rectangle 6"/>
          <p:cNvSpPr/>
          <p:nvPr/>
        </p:nvSpPr>
        <p:spPr>
          <a:xfrm>
            <a:off x="-393291" y="3330045"/>
            <a:ext cx="1276344" cy="977191"/>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valley bottom and floodplain wetlands</a:t>
            </a:r>
            <a:endParaRPr lang="en-GB" sz="1000" dirty="0">
              <a:ea typeface="Arial" panose="020B0604020202020204" pitchFamily="34" charset="0"/>
            </a:endParaRPr>
          </a:p>
        </p:txBody>
      </p:sp>
      <p:cxnSp>
        <p:nvCxnSpPr>
          <p:cNvPr id="9" name="Straight Arrow Connector 8"/>
          <p:cNvCxnSpPr/>
          <p:nvPr/>
        </p:nvCxnSpPr>
        <p:spPr>
          <a:xfrm>
            <a:off x="732424" y="3461060"/>
            <a:ext cx="4966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11615" y="5671953"/>
            <a:ext cx="1740720" cy="995643"/>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seeps and depression wetlands as well as valley bottom and floodplain wetlands</a:t>
            </a:r>
            <a:endParaRPr lang="en-GB" sz="1000" dirty="0">
              <a:ea typeface="Arial" panose="020B0604020202020204" pitchFamily="34" charset="0"/>
            </a:endParaRPr>
          </a:p>
        </p:txBody>
      </p:sp>
      <p:cxnSp>
        <p:nvCxnSpPr>
          <p:cNvPr id="12" name="Straight Arrow Connector 11"/>
          <p:cNvCxnSpPr/>
          <p:nvPr/>
        </p:nvCxnSpPr>
        <p:spPr>
          <a:xfrm flipV="1">
            <a:off x="551353" y="5263442"/>
            <a:ext cx="181071" cy="408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533243" y="5060453"/>
            <a:ext cx="1500114" cy="977191"/>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valley-bottom wetlands and seepage wetlands</a:t>
            </a:r>
            <a:endParaRPr lang="en-GB" sz="1000" dirty="0">
              <a:ea typeface="Arial" panose="020B0604020202020204" pitchFamily="34" charset="0"/>
            </a:endParaRPr>
          </a:p>
        </p:txBody>
      </p:sp>
      <p:cxnSp>
        <p:nvCxnSpPr>
          <p:cNvPr id="16" name="Straight Arrow Connector 15"/>
          <p:cNvCxnSpPr/>
          <p:nvPr/>
        </p:nvCxnSpPr>
        <p:spPr>
          <a:xfrm flipH="1" flipV="1">
            <a:off x="2899567" y="5938470"/>
            <a:ext cx="697746" cy="2952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3597313" y="5967805"/>
            <a:ext cx="2906004" cy="861774"/>
          </a:xfrm>
          <a:prstGeom prst="rect">
            <a:avLst/>
          </a:prstGeom>
        </p:spPr>
        <p:txBody>
          <a:bodyPr wrap="square">
            <a:spAutoFit/>
          </a:bodyPr>
          <a:lstStyle/>
          <a:p>
            <a:r>
              <a:rPr lang="en-ZA" sz="1000" dirty="0">
                <a:ea typeface="Arial" panose="020B0604020202020204" pitchFamily="34" charset="0"/>
              </a:rPr>
              <a:t>Wetlands are infrequent, possibly due to deep infiltrating soils and a lack of shallow/perched water tables. Inter-dune </a:t>
            </a:r>
            <a:r>
              <a:rPr lang="en-ZA" sz="1000" dirty="0" err="1">
                <a:ea typeface="Arial" panose="020B0604020202020204" pitchFamily="34" charset="0"/>
              </a:rPr>
              <a:t>depressional</a:t>
            </a:r>
            <a:r>
              <a:rPr lang="en-ZA" sz="1000" dirty="0">
                <a:ea typeface="Arial" panose="020B0604020202020204" pitchFamily="34" charset="0"/>
              </a:rPr>
              <a:t> wetlands and present suggesting groundwater contributions</a:t>
            </a:r>
            <a:endParaRPr lang="en-GB" sz="1000" dirty="0"/>
          </a:p>
        </p:txBody>
      </p:sp>
      <p:cxnSp>
        <p:nvCxnSpPr>
          <p:cNvPr id="22" name="Straight Arrow Connector 21"/>
          <p:cNvCxnSpPr/>
          <p:nvPr/>
        </p:nvCxnSpPr>
        <p:spPr>
          <a:xfrm flipH="1" flipV="1">
            <a:off x="5827935" y="5027348"/>
            <a:ext cx="190425" cy="3113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175354" y="621727"/>
            <a:ext cx="1604866" cy="623248"/>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small seeps and river-linked wetlands</a:t>
            </a:r>
            <a:endParaRPr lang="en-GB" sz="1000" dirty="0">
              <a:ea typeface="Arial" panose="020B0604020202020204" pitchFamily="34" charset="0"/>
            </a:endParaRPr>
          </a:p>
        </p:txBody>
      </p:sp>
      <p:sp>
        <p:nvSpPr>
          <p:cNvPr id="26" name="Rectangle 25"/>
          <p:cNvSpPr/>
          <p:nvPr/>
        </p:nvSpPr>
        <p:spPr>
          <a:xfrm>
            <a:off x="7093342" y="724827"/>
            <a:ext cx="1778489" cy="800219"/>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seeps with a likely high degree of groundwater dependence</a:t>
            </a:r>
            <a:endParaRPr lang="en-GB" sz="1000" dirty="0">
              <a:ea typeface="Arial" panose="020B0604020202020204" pitchFamily="34" charset="0"/>
            </a:endParaRPr>
          </a:p>
        </p:txBody>
      </p:sp>
      <p:sp>
        <p:nvSpPr>
          <p:cNvPr id="27" name="Rectangle 26"/>
          <p:cNvSpPr/>
          <p:nvPr/>
        </p:nvSpPr>
        <p:spPr>
          <a:xfrm>
            <a:off x="7323333" y="1583753"/>
            <a:ext cx="1578921" cy="553998"/>
          </a:xfrm>
          <a:prstGeom prst="rect">
            <a:avLst/>
          </a:prstGeom>
        </p:spPr>
        <p:txBody>
          <a:bodyPr wrap="square">
            <a:spAutoFit/>
          </a:bodyPr>
          <a:lstStyle/>
          <a:p>
            <a:r>
              <a:rPr lang="en-ZA" sz="1000" dirty="0">
                <a:ea typeface="Arial" panose="020B0604020202020204" pitchFamily="34" charset="0"/>
              </a:rPr>
              <a:t>Typically small seeps associated with groundwater-fed springs</a:t>
            </a:r>
            <a:endParaRPr lang="en-GB" sz="1000" dirty="0"/>
          </a:p>
        </p:txBody>
      </p:sp>
      <p:sp>
        <p:nvSpPr>
          <p:cNvPr id="28" name="Rectangle 27"/>
          <p:cNvSpPr/>
          <p:nvPr/>
        </p:nvSpPr>
        <p:spPr>
          <a:xfrm>
            <a:off x="1843401" y="1259642"/>
            <a:ext cx="2215650" cy="977191"/>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small seeps and river-linked wetlands with a likely high degree of direct and indirect groundwater dependence</a:t>
            </a:r>
            <a:endParaRPr lang="en-GB" sz="1000" dirty="0">
              <a:ea typeface="Arial" panose="020B0604020202020204" pitchFamily="34" charset="0"/>
            </a:endParaRPr>
          </a:p>
        </p:txBody>
      </p:sp>
      <p:cxnSp>
        <p:nvCxnSpPr>
          <p:cNvPr id="29" name="Straight Arrow Connector 28"/>
          <p:cNvCxnSpPr/>
          <p:nvPr/>
        </p:nvCxnSpPr>
        <p:spPr>
          <a:xfrm>
            <a:off x="2638841" y="2261759"/>
            <a:ext cx="71151" cy="14334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729097" y="954555"/>
            <a:ext cx="545754" cy="283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6763002" y="1068242"/>
            <a:ext cx="734067" cy="677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6387539" y="1806782"/>
            <a:ext cx="935794" cy="15132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7111101" y="2236833"/>
            <a:ext cx="1933602" cy="623248"/>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seeps and depressions as well as river-linked wetlands</a:t>
            </a:r>
            <a:endParaRPr lang="en-GB" sz="1000" dirty="0">
              <a:ea typeface="Arial" panose="020B0604020202020204" pitchFamily="34" charset="0"/>
            </a:endParaRPr>
          </a:p>
        </p:txBody>
      </p:sp>
      <p:cxnSp>
        <p:nvCxnSpPr>
          <p:cNvPr id="39" name="Straight Arrow Connector 38"/>
          <p:cNvCxnSpPr/>
          <p:nvPr/>
        </p:nvCxnSpPr>
        <p:spPr>
          <a:xfrm flipH="1">
            <a:off x="5735674" y="2594371"/>
            <a:ext cx="1830614" cy="17735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7360264" y="5155076"/>
            <a:ext cx="1593310" cy="446276"/>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lakes and wetland flats</a:t>
            </a:r>
            <a:endParaRPr lang="en-GB" sz="1000" dirty="0">
              <a:ea typeface="Arial" panose="020B0604020202020204" pitchFamily="34" charset="0"/>
            </a:endParaRPr>
          </a:p>
        </p:txBody>
      </p:sp>
      <p:cxnSp>
        <p:nvCxnSpPr>
          <p:cNvPr id="43" name="Straight Arrow Connector 42"/>
          <p:cNvCxnSpPr/>
          <p:nvPr/>
        </p:nvCxnSpPr>
        <p:spPr>
          <a:xfrm flipH="1" flipV="1">
            <a:off x="7504294" y="4861217"/>
            <a:ext cx="584384" cy="331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6792044" y="5801031"/>
            <a:ext cx="1462517" cy="623248"/>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valley bottom wetlands</a:t>
            </a:r>
            <a:endParaRPr lang="en-GB" sz="1000" dirty="0">
              <a:ea typeface="Arial" panose="020B0604020202020204" pitchFamily="34" charset="0"/>
            </a:endParaRPr>
          </a:p>
        </p:txBody>
      </p:sp>
      <p:cxnSp>
        <p:nvCxnSpPr>
          <p:cNvPr id="46" name="Straight Arrow Connector 45"/>
          <p:cNvCxnSpPr/>
          <p:nvPr/>
        </p:nvCxnSpPr>
        <p:spPr>
          <a:xfrm flipH="1" flipV="1">
            <a:off x="6922008" y="4660985"/>
            <a:ext cx="582286" cy="11400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63" name="Picture 62"/>
          <p:cNvPicPr/>
          <p:nvPr/>
        </p:nvPicPr>
        <p:blipFill rotWithShape="1">
          <a:blip r:embed="rId3" cstate="print">
            <a:extLst>
              <a:ext uri="{28A0092B-C50C-407E-A947-70E740481C1C}">
                <a14:useLocalDpi xmlns:a14="http://schemas.microsoft.com/office/drawing/2010/main" val="0"/>
              </a:ext>
            </a:extLst>
          </a:blip>
          <a:srcRect t="10534" r="72100" b="53600"/>
          <a:stretch/>
        </p:blipFill>
        <p:spPr>
          <a:xfrm>
            <a:off x="70640" y="668337"/>
            <a:ext cx="1973789" cy="2065326"/>
          </a:xfrm>
          <a:prstGeom prst="rect">
            <a:avLst/>
          </a:prstGeom>
        </p:spPr>
      </p:pic>
    </p:spTree>
    <p:extLst>
      <p:ext uri="{BB962C8B-B14F-4D97-AF65-F5344CB8AC3E}">
        <p14:creationId xmlns:p14="http://schemas.microsoft.com/office/powerpoint/2010/main" val="2363082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Ecologically Important Wetlands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049119574"/>
              </p:ext>
            </p:extLst>
          </p:nvPr>
        </p:nvGraphicFramePr>
        <p:xfrm>
          <a:off x="445769" y="640545"/>
          <a:ext cx="8405623" cy="1152144"/>
        </p:xfrm>
        <a:graphic>
          <a:graphicData uri="http://schemas.openxmlformats.org/drawingml/2006/table">
            <a:tbl>
              <a:tblPr firstRow="1" firstCol="1" bandRow="1">
                <a:tableStyleId>{5C22544A-7EE6-4342-B048-85BDC9FD1C3A}</a:tableStyleId>
              </a:tblPr>
              <a:tblGrid>
                <a:gridCol w="2150523"/>
                <a:gridCol w="674973"/>
                <a:gridCol w="2514600"/>
                <a:gridCol w="3065527"/>
              </a:tblGrid>
              <a:tr h="112995">
                <a:tc rowSpan="2" gridSpan="2">
                  <a:txBody>
                    <a:bodyPr/>
                    <a:lstStyle/>
                    <a:p>
                      <a:pPr marL="0" marR="0" algn="ctr">
                        <a:lnSpc>
                          <a:spcPct val="105000"/>
                        </a:lnSpc>
                        <a:spcBef>
                          <a:spcPts val="300"/>
                        </a:spcBef>
                        <a:spcAft>
                          <a:spcPts val="0"/>
                        </a:spcAft>
                      </a:pPr>
                      <a:r>
                        <a:rPr lang="en-ZA" sz="1200" dirty="0">
                          <a:effectLst/>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rowSpan="2" hMerge="1">
                  <a:txBody>
                    <a:bodyPr/>
                    <a:lstStyle/>
                    <a:p>
                      <a:endParaRPr lang="en-GB"/>
                    </a:p>
                  </a:txBody>
                  <a:tcPr/>
                </a:tc>
                <a:tc gridSpan="2">
                  <a:txBody>
                    <a:bodyPr/>
                    <a:lstStyle/>
                    <a:p>
                      <a:pPr marL="0" marR="0" algn="ctr">
                        <a:lnSpc>
                          <a:spcPct val="105000"/>
                        </a:lnSpc>
                        <a:spcBef>
                          <a:spcPts val="300"/>
                        </a:spcBef>
                        <a:spcAft>
                          <a:spcPts val="0"/>
                        </a:spcAft>
                      </a:pPr>
                      <a:r>
                        <a:rPr lang="en-ZA" sz="1200">
                          <a:effectLst/>
                        </a:rPr>
                        <a:t>Threat</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hMerge="1">
                  <a:txBody>
                    <a:bodyPr/>
                    <a:lstStyle/>
                    <a:p>
                      <a:endParaRPr lang="en-GB"/>
                    </a:p>
                  </a:txBody>
                  <a:tcPr/>
                </a:tc>
              </a:tr>
              <a:tr h="112995">
                <a:tc gridSpan="2" vMerge="1">
                  <a:txBody>
                    <a:bodyPr/>
                    <a:lstStyle/>
                    <a:p>
                      <a:endParaRPr lang="en-GB"/>
                    </a:p>
                  </a:txBody>
                  <a:tcPr/>
                </a:tc>
                <a:tc hMerge="1" vMerge="1">
                  <a:txBody>
                    <a:bodyPr/>
                    <a:lstStyle/>
                    <a:p>
                      <a:endParaRPr lang="en-GB"/>
                    </a:p>
                  </a:txBody>
                  <a:tcPr/>
                </a:tc>
                <a:tc>
                  <a:txBody>
                    <a:bodyPr/>
                    <a:lstStyle/>
                    <a:p>
                      <a:pPr marL="0" marR="0" algn="ctr">
                        <a:lnSpc>
                          <a:spcPct val="105000"/>
                        </a:lnSpc>
                        <a:spcBef>
                          <a:spcPts val="300"/>
                        </a:spcBef>
                        <a:spcAft>
                          <a:spcPts val="0"/>
                        </a:spcAft>
                      </a:pPr>
                      <a:r>
                        <a:rPr lang="en-ZA" sz="1200">
                          <a:effectLst/>
                        </a:rPr>
                        <a:t>High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a:txBody>
                    <a:bodyPr/>
                    <a:lstStyle/>
                    <a:p>
                      <a:pPr marL="0" marR="0" algn="ctr">
                        <a:lnSpc>
                          <a:spcPct val="105000"/>
                        </a:lnSpc>
                        <a:spcBef>
                          <a:spcPts val="300"/>
                        </a:spcBef>
                        <a:spcAft>
                          <a:spcPts val="0"/>
                        </a:spcAft>
                      </a:pPr>
                      <a:r>
                        <a:rPr lang="en-ZA" sz="1200">
                          <a:effectLst/>
                        </a:rPr>
                        <a:t>Low</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r>
              <a:tr h="338984">
                <a:tc rowSpan="2">
                  <a:txBody>
                    <a:bodyPr/>
                    <a:lstStyle/>
                    <a:p>
                      <a:pPr marL="0" marR="0" algn="ctr">
                        <a:lnSpc>
                          <a:spcPct val="105000"/>
                        </a:lnSpc>
                        <a:spcBef>
                          <a:spcPts val="300"/>
                        </a:spcBef>
                        <a:spcAft>
                          <a:spcPts val="0"/>
                        </a:spcAft>
                      </a:pPr>
                      <a:r>
                        <a:rPr lang="en-ZA" sz="1200" dirty="0">
                          <a:effectLst/>
                        </a:rPr>
                        <a:t>Ecological Importance</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gn="ctr">
                        <a:lnSpc>
                          <a:spcPct val="105000"/>
                        </a:lnSpc>
                        <a:spcBef>
                          <a:spcPts val="300"/>
                        </a:spcBef>
                        <a:spcAft>
                          <a:spcPts val="0"/>
                        </a:spcAft>
                      </a:pPr>
                      <a:r>
                        <a:rPr lang="en-ZA" sz="1200">
                          <a:effectLst/>
                        </a:rPr>
                        <a:t>High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nSpc>
                          <a:spcPct val="105000"/>
                        </a:lnSpc>
                        <a:spcBef>
                          <a:spcPts val="300"/>
                        </a:spcBef>
                        <a:spcAft>
                          <a:spcPts val="0"/>
                        </a:spcAft>
                      </a:pPr>
                      <a:r>
                        <a:rPr lang="en-ZA" sz="1200" dirty="0">
                          <a:solidFill>
                            <a:schemeClr val="bg1"/>
                          </a:solidFill>
                          <a:effectLst/>
                        </a:rPr>
                        <a:t>Implement restoration and rehabilitation to conserve ecologically important areas that are under threat.</a:t>
                      </a:r>
                      <a:endParaRPr lang="en-GB"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solidFill>
                      <a:srgbClr val="FF0000"/>
                    </a:solidFill>
                  </a:tcPr>
                </a:tc>
                <a:tc>
                  <a:txBody>
                    <a:bodyPr/>
                    <a:lstStyle/>
                    <a:p>
                      <a:pPr marL="0" marR="0">
                        <a:lnSpc>
                          <a:spcPct val="105000"/>
                        </a:lnSpc>
                        <a:spcBef>
                          <a:spcPts val="300"/>
                        </a:spcBef>
                        <a:spcAft>
                          <a:spcPts val="0"/>
                        </a:spcAft>
                      </a:pPr>
                      <a:r>
                        <a:rPr lang="en-ZA" sz="1200" dirty="0">
                          <a:effectLst/>
                        </a:rPr>
                        <a:t>Retain low current threat and possible future threat in ecological important areas.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solidFill>
                      <a:schemeClr val="accent3">
                        <a:lumMod val="40000"/>
                        <a:lumOff val="60000"/>
                      </a:schemeClr>
                    </a:solidFill>
                  </a:tcPr>
                </a:tc>
              </a:tr>
              <a:tr h="112995">
                <a:tc vMerge="1">
                  <a:txBody>
                    <a:bodyPr/>
                    <a:lstStyle/>
                    <a:p>
                      <a:endParaRPr lang="en-GB"/>
                    </a:p>
                  </a:txBody>
                  <a:tcPr/>
                </a:tc>
                <a:tc>
                  <a:txBody>
                    <a:bodyPr/>
                    <a:lstStyle/>
                    <a:p>
                      <a:pPr marL="0" marR="0" algn="ctr">
                        <a:lnSpc>
                          <a:spcPct val="105000"/>
                        </a:lnSpc>
                        <a:spcBef>
                          <a:spcPts val="300"/>
                        </a:spcBef>
                        <a:spcAft>
                          <a:spcPts val="0"/>
                        </a:spcAft>
                      </a:pPr>
                      <a:r>
                        <a:rPr lang="en-ZA" sz="1200">
                          <a:effectLst/>
                        </a:rPr>
                        <a:t>Low</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nSpc>
                          <a:spcPct val="105000"/>
                        </a:lnSpc>
                        <a:spcBef>
                          <a:spcPts val="300"/>
                        </a:spcBef>
                        <a:spcAft>
                          <a:spcPts val="0"/>
                        </a:spcAft>
                      </a:pPr>
                      <a:r>
                        <a:rPr lang="en-ZA" sz="1200">
                          <a:effectLst/>
                        </a:rPr>
                        <a:t>Areas of least concern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a:txBody>
                    <a:bodyPr/>
                    <a:lstStyle/>
                    <a:p>
                      <a:pPr marL="0" marR="0">
                        <a:lnSpc>
                          <a:spcPct val="105000"/>
                        </a:lnSpc>
                        <a:spcBef>
                          <a:spcPts val="300"/>
                        </a:spcBef>
                        <a:spcAft>
                          <a:spcPts val="0"/>
                        </a:spcAft>
                      </a:pPr>
                      <a:r>
                        <a:rPr lang="en-ZA" sz="1200" dirty="0">
                          <a:effectLst/>
                        </a:rPr>
                        <a:t>Areas of least concern</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94489176"/>
              </p:ext>
            </p:extLst>
          </p:nvPr>
        </p:nvGraphicFramePr>
        <p:xfrm>
          <a:off x="48736" y="2410567"/>
          <a:ext cx="8129018" cy="1478288"/>
        </p:xfrm>
        <a:graphic>
          <a:graphicData uri="http://schemas.openxmlformats.org/drawingml/2006/table">
            <a:tbl>
              <a:tblPr firstRow="1" firstCol="1" bandRow="1">
                <a:tableStyleId>{5C22544A-7EE6-4342-B048-85BDC9FD1C3A}</a:tableStyleId>
              </a:tblPr>
              <a:tblGrid>
                <a:gridCol w="1542378"/>
                <a:gridCol w="646299"/>
                <a:gridCol w="646299"/>
                <a:gridCol w="969448"/>
                <a:gridCol w="969448"/>
                <a:gridCol w="968624"/>
                <a:gridCol w="934000"/>
                <a:gridCol w="934000"/>
                <a:gridCol w="518522"/>
              </a:tblGrid>
              <a:tr h="125318">
                <a:tc>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gridSpan="3">
                  <a:txBody>
                    <a:bodyPr/>
                    <a:lstStyle/>
                    <a:p>
                      <a:pPr marL="0" marR="0" algn="ctr">
                        <a:lnSpc>
                          <a:spcPct val="105000"/>
                        </a:lnSpc>
                        <a:spcBef>
                          <a:spcPts val="300"/>
                        </a:spcBef>
                        <a:spcAft>
                          <a:spcPts val="0"/>
                        </a:spcAft>
                      </a:pPr>
                      <a:r>
                        <a:rPr lang="en-ZA" sz="1400" dirty="0" smtClean="0">
                          <a:effectLst/>
                          <a:latin typeface="Arial" panose="020B0604020202020204" pitchFamily="34" charset="0"/>
                          <a:ea typeface="Times New Roman" panose="02020603050405020304" pitchFamily="18" charset="0"/>
                          <a:cs typeface="Times New Roman" panose="02020603050405020304" pitchFamily="18" charset="0"/>
                        </a:rPr>
                        <a:t>Importance</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gridSpan="4">
                  <a:txBody>
                    <a:bodyPr/>
                    <a:lstStyle/>
                    <a:p>
                      <a:pPr marL="0" marR="0" algn="ctr">
                        <a:lnSpc>
                          <a:spcPct val="105000"/>
                        </a:lnSpc>
                        <a:spcBef>
                          <a:spcPts val="300"/>
                        </a:spcBef>
                        <a:spcAft>
                          <a:spcPts val="0"/>
                        </a:spcAft>
                      </a:pPr>
                      <a:r>
                        <a:rPr lang="en-ZA" sz="1400" dirty="0" smtClean="0">
                          <a:effectLst/>
                          <a:latin typeface="Arial" panose="020B0604020202020204" pitchFamily="34" charset="0"/>
                          <a:ea typeface="Times New Roman" panose="02020603050405020304" pitchFamily="18" charset="0"/>
                          <a:cs typeface="Times New Roman" panose="02020603050405020304" pitchFamily="18" charset="0"/>
                        </a:rPr>
                        <a:t>Threat</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501704">
                <a:tc>
                  <a:txBody>
                    <a:bodyPr/>
                    <a:lstStyle/>
                    <a:p>
                      <a:pPr marL="0" marR="0">
                        <a:lnSpc>
                          <a:spcPct val="105000"/>
                        </a:lnSpc>
                        <a:spcBef>
                          <a:spcPts val="300"/>
                        </a:spcBef>
                        <a:spcAft>
                          <a:spcPts val="0"/>
                        </a:spcAft>
                      </a:pPr>
                      <a:r>
                        <a:rPr lang="en-ZA" sz="1400" dirty="0">
                          <a:effectLst/>
                        </a:rPr>
                        <a:t>Wetland Region</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400" b="1" dirty="0">
                          <a:effectLst/>
                        </a:rPr>
                        <a:t>NFEPA cluster</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r>
                        <a:rPr lang="en-ZA" sz="1400" b="1" dirty="0">
                          <a:effectLst/>
                        </a:rPr>
                        <a:t>NFEPA frogs</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r>
                        <a:rPr lang="en-ZA" sz="1400" b="1" dirty="0" err="1">
                          <a:effectLst/>
                        </a:rPr>
                        <a:t>Ramsar</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r>
                        <a:rPr lang="en-ZA" sz="1400" b="1" kern="1200" dirty="0">
                          <a:solidFill>
                            <a:schemeClr val="dk1"/>
                          </a:solidFill>
                          <a:effectLst/>
                          <a:latin typeface="+mn-lt"/>
                          <a:ea typeface="+mn-ea"/>
                          <a:cs typeface="+mn-cs"/>
                        </a:rPr>
                        <a:t>Critically endangered</a:t>
                      </a:r>
                      <a:endParaRPr lang="en-GB" sz="1400" b="1" kern="1200" dirty="0">
                        <a:solidFill>
                          <a:schemeClr val="dk1"/>
                        </a:solidFill>
                        <a:effectLst/>
                        <a:latin typeface="+mn-lt"/>
                        <a:ea typeface="+mn-ea"/>
                        <a:cs typeface="+mn-cs"/>
                      </a:endParaRPr>
                    </a:p>
                  </a:txBody>
                  <a:tcPr marL="36195" marR="36195" marT="0" marB="0" anchor="ctr">
                    <a:solidFill>
                      <a:schemeClr val="tx2">
                        <a:lumMod val="20000"/>
                        <a:lumOff val="80000"/>
                      </a:schemeClr>
                    </a:solidFill>
                  </a:tcPr>
                </a:tc>
                <a:tc>
                  <a:txBody>
                    <a:bodyPr/>
                    <a:lstStyle/>
                    <a:p>
                      <a:pPr marL="0" marR="0">
                        <a:lnSpc>
                          <a:spcPct val="105000"/>
                        </a:lnSpc>
                        <a:spcBef>
                          <a:spcPts val="300"/>
                        </a:spcBef>
                        <a:spcAft>
                          <a:spcPts val="0"/>
                        </a:spcAft>
                      </a:pPr>
                      <a:r>
                        <a:rPr lang="en-ZA" sz="1400" b="1" kern="1200" dirty="0">
                          <a:solidFill>
                            <a:schemeClr val="dk1"/>
                          </a:solidFill>
                          <a:effectLst/>
                          <a:latin typeface="+mn-lt"/>
                          <a:ea typeface="+mn-ea"/>
                          <a:cs typeface="+mn-cs"/>
                        </a:rPr>
                        <a:t>Endangered</a:t>
                      </a:r>
                      <a:endParaRPr lang="en-GB" sz="1400" b="1" kern="1200" dirty="0">
                        <a:solidFill>
                          <a:schemeClr val="dk1"/>
                        </a:solidFill>
                        <a:effectLst/>
                        <a:latin typeface="+mn-lt"/>
                        <a:ea typeface="+mn-ea"/>
                        <a:cs typeface="+mn-cs"/>
                      </a:endParaRPr>
                    </a:p>
                  </a:txBody>
                  <a:tcPr marL="36195" marR="36195" marT="0" marB="0" anchor="ctr">
                    <a:solidFill>
                      <a:schemeClr val="tx2">
                        <a:lumMod val="20000"/>
                        <a:lumOff val="80000"/>
                      </a:schemeClr>
                    </a:solidFill>
                  </a:tcPr>
                </a:tc>
                <a:tc>
                  <a:txBody>
                    <a:bodyPr/>
                    <a:lstStyle/>
                    <a:p>
                      <a:pPr marL="0" marR="0">
                        <a:lnSpc>
                          <a:spcPct val="105000"/>
                        </a:lnSpc>
                        <a:spcBef>
                          <a:spcPts val="300"/>
                        </a:spcBef>
                        <a:spcAft>
                          <a:spcPts val="0"/>
                        </a:spcAft>
                      </a:pPr>
                      <a:r>
                        <a:rPr lang="en-ZA" sz="1400" b="1" dirty="0">
                          <a:effectLst/>
                        </a:rPr>
                        <a:t>Vulnerable</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r>
                        <a:rPr lang="en-ZA" sz="1400" b="1" dirty="0">
                          <a:effectLst/>
                        </a:rPr>
                        <a:t>Least Threatened</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r>
                        <a:rPr lang="en-ZA" sz="1400" b="1" dirty="0">
                          <a:effectLst/>
                        </a:rPr>
                        <a:t>Score</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50852">
                <a:tc rowSpan="3">
                  <a:txBody>
                    <a:bodyPr/>
                    <a:lstStyle/>
                    <a:p>
                      <a:pPr marL="0" marR="0">
                        <a:lnSpc>
                          <a:spcPct val="105000"/>
                        </a:lnSpc>
                        <a:spcBef>
                          <a:spcPts val="300"/>
                        </a:spcBef>
                        <a:spcAft>
                          <a:spcPts val="0"/>
                        </a:spcAft>
                      </a:pPr>
                      <a:r>
                        <a:rPr lang="en-ZA" sz="1400">
                          <a:effectLst/>
                        </a:rPr>
                        <a:t>Western Folded Wetland Region (WR1)</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1.05</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r>
              <a:tr h="250852">
                <a:tc vMerge="1">
                  <a:txBody>
                    <a:bodyPr/>
                    <a:lstStyle/>
                    <a:p>
                      <a:endParaRPr lang="en-GB"/>
                    </a:p>
                  </a:txBody>
                  <a:tcP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1.0</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r>
              <a:tr h="250852">
                <a:tc vMerge="1">
                  <a:txBody>
                    <a:bodyPr/>
                    <a:lstStyle/>
                    <a:p>
                      <a:endParaRPr lang="en-GB"/>
                    </a:p>
                  </a:txBody>
                  <a:tcP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0.6</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14689162"/>
              </p:ext>
            </p:extLst>
          </p:nvPr>
        </p:nvGraphicFramePr>
        <p:xfrm>
          <a:off x="-1" y="4084461"/>
          <a:ext cx="8129019" cy="672084"/>
        </p:xfrm>
        <a:graphic>
          <a:graphicData uri="http://schemas.openxmlformats.org/drawingml/2006/table">
            <a:tbl>
              <a:tblPr firstRow="1" firstCol="1" bandRow="1">
                <a:tableStyleId>{5C22544A-7EE6-4342-B048-85BDC9FD1C3A}</a:tableStyleId>
              </a:tblPr>
              <a:tblGrid>
                <a:gridCol w="1542379"/>
                <a:gridCol w="646298"/>
                <a:gridCol w="646298"/>
                <a:gridCol w="969448"/>
                <a:gridCol w="969448"/>
                <a:gridCol w="968624"/>
                <a:gridCol w="934001"/>
                <a:gridCol w="934001"/>
                <a:gridCol w="518522"/>
              </a:tblGrid>
              <a:tr h="158685">
                <a:tc rowSpan="3">
                  <a:txBody>
                    <a:bodyPr/>
                    <a:lstStyle/>
                    <a:p>
                      <a:pPr marL="0" marR="0">
                        <a:lnSpc>
                          <a:spcPct val="105000"/>
                        </a:lnSpc>
                        <a:spcBef>
                          <a:spcPts val="300"/>
                        </a:spcBef>
                        <a:spcAft>
                          <a:spcPts val="0"/>
                        </a:spcAft>
                      </a:pPr>
                      <a:r>
                        <a:rPr lang="en-ZA" sz="1400" dirty="0">
                          <a:effectLst/>
                        </a:rPr>
                        <a:t>Coastal Southern Folded Wetland Region (WR2)</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b="0" dirty="0">
                          <a:solidFill>
                            <a:sysClr val="windowText" lastClr="000000"/>
                          </a:solidFill>
                          <a:effectLst/>
                        </a:rPr>
                        <a:t>x</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x</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x</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r">
                        <a:lnSpc>
                          <a:spcPct val="105000"/>
                        </a:lnSpc>
                        <a:spcBef>
                          <a:spcPts val="300"/>
                        </a:spcBef>
                        <a:spcAft>
                          <a:spcPts val="0"/>
                        </a:spcAft>
                      </a:pPr>
                      <a:r>
                        <a:rPr lang="en-ZA" sz="1400" b="0" dirty="0">
                          <a:solidFill>
                            <a:schemeClr val="tx1"/>
                          </a:solidFill>
                          <a:effectLst/>
                        </a:rPr>
                        <a:t>1.5</a:t>
                      </a:r>
                      <a:endParaRPr lang="en-GB"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r>
              <a:tr h="158685">
                <a:tc vMerge="1">
                  <a:txBody>
                    <a:bodyPr/>
                    <a:lstStyle/>
                    <a:p>
                      <a:endParaRPr lang="en-GB"/>
                    </a:p>
                  </a:txBody>
                  <a:tcP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1.3</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r>
              <a:tr h="158685">
                <a:tc vMerge="1">
                  <a:txBody>
                    <a:bodyPr/>
                    <a:lstStyle/>
                    <a:p>
                      <a:endParaRPr lang="en-GB"/>
                    </a:p>
                  </a:txBody>
                  <a:tcP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1.25</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99937976"/>
              </p:ext>
            </p:extLst>
          </p:nvPr>
        </p:nvGraphicFramePr>
        <p:xfrm>
          <a:off x="0" y="4904856"/>
          <a:ext cx="8129019" cy="1344168"/>
        </p:xfrm>
        <a:graphic>
          <a:graphicData uri="http://schemas.openxmlformats.org/drawingml/2006/table">
            <a:tbl>
              <a:tblPr firstRow="1" firstCol="1" bandRow="1">
                <a:tableStyleId>{5C22544A-7EE6-4342-B048-85BDC9FD1C3A}</a:tableStyleId>
              </a:tblPr>
              <a:tblGrid>
                <a:gridCol w="1542379"/>
                <a:gridCol w="646298"/>
                <a:gridCol w="646298"/>
                <a:gridCol w="969448"/>
                <a:gridCol w="969448"/>
                <a:gridCol w="968624"/>
                <a:gridCol w="934001"/>
                <a:gridCol w="934001"/>
                <a:gridCol w="518522"/>
              </a:tblGrid>
              <a:tr h="317371">
                <a:tc>
                  <a:txBody>
                    <a:bodyPr/>
                    <a:lstStyle/>
                    <a:p>
                      <a:pPr marL="0" marR="0">
                        <a:lnSpc>
                          <a:spcPct val="105000"/>
                        </a:lnSpc>
                        <a:spcBef>
                          <a:spcPts val="300"/>
                        </a:spcBef>
                        <a:spcAft>
                          <a:spcPts val="0"/>
                        </a:spcAft>
                      </a:pPr>
                      <a:r>
                        <a:rPr lang="en-ZA" sz="1400" dirty="0">
                          <a:effectLst/>
                        </a:rPr>
                        <a:t>Nama Karoo Wetland Region (WR5)</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b="0" dirty="0">
                          <a:solidFill>
                            <a:sysClr val="windowText" lastClr="000000"/>
                          </a:solidFill>
                          <a:effectLst/>
                        </a:rPr>
                        <a:t>x</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x</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r">
                        <a:lnSpc>
                          <a:spcPct val="105000"/>
                        </a:lnSpc>
                        <a:spcBef>
                          <a:spcPts val="300"/>
                        </a:spcBef>
                        <a:spcAft>
                          <a:spcPts val="0"/>
                        </a:spcAft>
                      </a:pPr>
                      <a:r>
                        <a:rPr lang="en-ZA" sz="1400" b="0" dirty="0">
                          <a:solidFill>
                            <a:schemeClr val="tx1"/>
                          </a:solidFill>
                          <a:effectLst/>
                        </a:rPr>
                        <a:t>0.25</a:t>
                      </a:r>
                      <a:endParaRPr lang="en-GB"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r>
              <a:tr h="317371">
                <a:tc>
                  <a:txBody>
                    <a:bodyPr/>
                    <a:lstStyle/>
                    <a:p>
                      <a:pPr marL="0" marR="0">
                        <a:lnSpc>
                          <a:spcPct val="105000"/>
                        </a:lnSpc>
                        <a:spcBef>
                          <a:spcPts val="300"/>
                        </a:spcBef>
                        <a:spcAft>
                          <a:spcPts val="0"/>
                        </a:spcAft>
                      </a:pPr>
                      <a:r>
                        <a:rPr lang="en-ZA" sz="1400" dirty="0">
                          <a:effectLst/>
                        </a:rPr>
                        <a:t>Great Karoo Wetland Region (WR6)</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0.25</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r>
            </a:tbl>
          </a:graphicData>
        </a:graphic>
      </p:graphicFrame>
      <p:sp>
        <p:nvSpPr>
          <p:cNvPr id="10" name="TextBox 9"/>
          <p:cNvSpPr txBox="1"/>
          <p:nvPr/>
        </p:nvSpPr>
        <p:spPr>
          <a:xfrm>
            <a:off x="4396632" y="1944623"/>
            <a:ext cx="4747368" cy="338554"/>
          </a:xfrm>
          <a:prstGeom prst="rect">
            <a:avLst/>
          </a:prstGeom>
          <a:noFill/>
        </p:spPr>
        <p:txBody>
          <a:bodyPr wrap="square" rtlCol="0">
            <a:spAutoFit/>
          </a:bodyPr>
          <a:lstStyle/>
          <a:p>
            <a:r>
              <a:rPr lang="en-ZA" sz="1600" dirty="0" smtClean="0"/>
              <a:t>Different high scores for different Wetland Regions</a:t>
            </a:r>
            <a:endParaRPr lang="en-GB" sz="1600" dirty="0"/>
          </a:p>
        </p:txBody>
      </p:sp>
      <p:cxnSp>
        <p:nvCxnSpPr>
          <p:cNvPr id="12" name="Straight Arrow Connector 11"/>
          <p:cNvCxnSpPr>
            <a:endCxn id="6" idx="3"/>
          </p:cNvCxnSpPr>
          <p:nvPr/>
        </p:nvCxnSpPr>
        <p:spPr>
          <a:xfrm flipH="1">
            <a:off x="8177754" y="2283177"/>
            <a:ext cx="170718" cy="8665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8129020" y="2274338"/>
            <a:ext cx="385553" cy="19524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8080281" y="2274338"/>
            <a:ext cx="604825" cy="2969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8177754" y="2274338"/>
            <a:ext cx="673638" cy="36599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6474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827930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2585551"/>
              </p:ext>
            </p:extLst>
          </p:nvPr>
        </p:nvGraphicFramePr>
        <p:xfrm>
          <a:off x="324612" y="2660983"/>
          <a:ext cx="8494775" cy="3813418"/>
        </p:xfrm>
        <a:graphic>
          <a:graphicData uri="http://schemas.openxmlformats.org/drawingml/2006/table">
            <a:tbl>
              <a:tblPr firstRow="1" firstCol="1" bandRow="1">
                <a:tableStyleId>{5C22544A-7EE6-4342-B048-85BDC9FD1C3A}</a:tableStyleId>
              </a:tblPr>
              <a:tblGrid>
                <a:gridCol w="448056"/>
                <a:gridCol w="1005840"/>
                <a:gridCol w="1984248"/>
                <a:gridCol w="5056631"/>
              </a:tblGrid>
              <a:tr h="612647">
                <a:tc rowSpan="8">
                  <a:txBody>
                    <a:bodyPr/>
                    <a:lstStyle/>
                    <a:p>
                      <a:pPr marL="0" marR="0" algn="ctr">
                        <a:lnSpc>
                          <a:spcPct val="105000"/>
                        </a:lnSpc>
                        <a:spcBef>
                          <a:spcPts val="300"/>
                        </a:spcBef>
                        <a:spcAft>
                          <a:spcPts val="0"/>
                        </a:spcAft>
                      </a:pPr>
                      <a:r>
                        <a:rPr lang="en-ZA" sz="1600" dirty="0">
                          <a:effectLst/>
                        </a:rPr>
                        <a:t>Regulating and supporting benefits</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vert="vert270" anchor="ctr"/>
                </a:tc>
                <a:tc gridSpan="2">
                  <a:txBody>
                    <a:bodyPr/>
                    <a:lstStyle/>
                    <a:p>
                      <a:pPr marL="0" marR="0">
                        <a:lnSpc>
                          <a:spcPct val="105000"/>
                        </a:lnSpc>
                        <a:spcBef>
                          <a:spcPts val="300"/>
                        </a:spcBef>
                        <a:spcAft>
                          <a:spcPts val="0"/>
                        </a:spcAft>
                      </a:pPr>
                      <a:r>
                        <a:rPr lang="en-ZA" sz="1600" b="0">
                          <a:solidFill>
                            <a:sysClr val="windowText" lastClr="000000"/>
                          </a:solidFill>
                          <a:effectLst/>
                        </a:rPr>
                        <a:t>Flood attenuation</a:t>
                      </a:r>
                      <a:endParaRPr lang="en-GB" sz="1600" b="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solidFill>
                      <a:schemeClr val="accent1">
                        <a:lumMod val="20000"/>
                        <a:lumOff val="80000"/>
                      </a:schemeClr>
                    </a:solidFill>
                  </a:tcPr>
                </a:tc>
                <a:tc hMerge="1">
                  <a:txBody>
                    <a:bodyPr/>
                    <a:lstStyle/>
                    <a:p>
                      <a:endParaRPr lang="en-GB"/>
                    </a:p>
                  </a:txBody>
                  <a:tcPr/>
                </a:tc>
                <a:tc>
                  <a:txBody>
                    <a:bodyPr/>
                    <a:lstStyle/>
                    <a:p>
                      <a:pPr marL="0" marR="0">
                        <a:lnSpc>
                          <a:spcPct val="105000"/>
                        </a:lnSpc>
                        <a:spcBef>
                          <a:spcPts val="300"/>
                        </a:spcBef>
                        <a:spcAft>
                          <a:spcPts val="0"/>
                        </a:spcAft>
                      </a:pPr>
                      <a:r>
                        <a:rPr lang="en-ZA" sz="1600" b="0" dirty="0">
                          <a:solidFill>
                            <a:sysClr val="windowText" lastClr="000000"/>
                          </a:solidFill>
                          <a:effectLst/>
                        </a:rPr>
                        <a:t>The spreading out and slowing down of floodwater in the wetland, thereby reducing the severity of floods downstream</a:t>
                      </a:r>
                      <a:endParaRPr lang="en-GB" sz="16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solidFill>
                      <a:schemeClr val="accent1">
                        <a:lumMod val="20000"/>
                        <a:lumOff val="80000"/>
                      </a:schemeClr>
                    </a:solidFill>
                  </a:tcPr>
                </a:tc>
              </a:tr>
              <a:tr h="348085">
                <a:tc vMerge="1">
                  <a:txBody>
                    <a:bodyPr/>
                    <a:lstStyle/>
                    <a:p>
                      <a:endParaRPr lang="en-GB"/>
                    </a:p>
                  </a:txBody>
                  <a:tcPr/>
                </a:tc>
                <a:tc gridSpan="2">
                  <a:txBody>
                    <a:bodyPr/>
                    <a:lstStyle/>
                    <a:p>
                      <a:pPr marL="0" marR="0">
                        <a:lnSpc>
                          <a:spcPct val="105000"/>
                        </a:lnSpc>
                        <a:spcBef>
                          <a:spcPts val="300"/>
                        </a:spcBef>
                        <a:spcAft>
                          <a:spcPts val="0"/>
                        </a:spcAft>
                      </a:pPr>
                      <a:r>
                        <a:rPr lang="en-ZA" sz="1600">
                          <a:effectLst/>
                        </a:rPr>
                        <a:t>Streamflow regulation</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hMerge="1">
                  <a:txBody>
                    <a:bodyPr/>
                    <a:lstStyle/>
                    <a:p>
                      <a:endParaRPr lang="en-GB"/>
                    </a:p>
                  </a:txBody>
                  <a:tcPr/>
                </a:tc>
                <a:tc>
                  <a:txBody>
                    <a:bodyPr/>
                    <a:lstStyle/>
                    <a:p>
                      <a:pPr marL="0" marR="0">
                        <a:lnSpc>
                          <a:spcPct val="105000"/>
                        </a:lnSpc>
                        <a:spcBef>
                          <a:spcPts val="300"/>
                        </a:spcBef>
                        <a:spcAft>
                          <a:spcPts val="0"/>
                        </a:spcAft>
                      </a:pPr>
                      <a:r>
                        <a:rPr lang="en-ZA" sz="1600">
                          <a:effectLst/>
                        </a:rPr>
                        <a:t>Sustaining streamflow during low flow periods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r>
              <a:tr h="146369">
                <a:tc vMerge="1">
                  <a:txBody>
                    <a:bodyPr/>
                    <a:lstStyle/>
                    <a:p>
                      <a:endParaRPr lang="en-GB"/>
                    </a:p>
                  </a:txBody>
                  <a:tcPr/>
                </a:tc>
                <a:tc rowSpan="5">
                  <a:txBody>
                    <a:bodyPr/>
                    <a:lstStyle/>
                    <a:p>
                      <a:pPr marL="71755" marR="71755" algn="ctr">
                        <a:lnSpc>
                          <a:spcPct val="105000"/>
                        </a:lnSpc>
                        <a:spcBef>
                          <a:spcPts val="300"/>
                        </a:spcBef>
                        <a:spcAft>
                          <a:spcPts val="0"/>
                        </a:spcAft>
                      </a:pPr>
                      <a:r>
                        <a:rPr lang="en-ZA" sz="1600">
                          <a:effectLst/>
                        </a:rPr>
                        <a:t>Water quality enhancement benefits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vert="vert270" anchor="ctr"/>
                </a:tc>
                <a:tc>
                  <a:txBody>
                    <a:bodyPr/>
                    <a:lstStyle/>
                    <a:p>
                      <a:pPr marL="0" marR="0">
                        <a:lnSpc>
                          <a:spcPct val="105000"/>
                        </a:lnSpc>
                        <a:spcBef>
                          <a:spcPts val="300"/>
                        </a:spcBef>
                        <a:spcAft>
                          <a:spcPts val="0"/>
                        </a:spcAft>
                      </a:pPr>
                      <a:r>
                        <a:rPr lang="en-ZA" sz="1600">
                          <a:effectLst/>
                        </a:rPr>
                        <a:t>Sediment trapping</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a:txBody>
                    <a:bodyPr/>
                    <a:lstStyle/>
                    <a:p>
                      <a:pPr marL="0" marR="0">
                        <a:lnSpc>
                          <a:spcPct val="105000"/>
                        </a:lnSpc>
                        <a:spcBef>
                          <a:spcPts val="300"/>
                        </a:spcBef>
                        <a:spcAft>
                          <a:spcPts val="0"/>
                        </a:spcAft>
                      </a:pPr>
                      <a:r>
                        <a:rPr lang="en-ZA" sz="1600">
                          <a:effectLst/>
                        </a:rPr>
                        <a:t>The trapping and retention in the wetland of sediment carried by runoff waters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tc>
              </a:tr>
              <a:tr h="119850">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1600">
                          <a:effectLst/>
                        </a:rPr>
                        <a:t>Phosphate assimilation</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a:txBody>
                    <a:bodyPr/>
                    <a:lstStyle/>
                    <a:p>
                      <a:pPr marL="0" marR="0">
                        <a:lnSpc>
                          <a:spcPct val="105000"/>
                        </a:lnSpc>
                        <a:spcBef>
                          <a:spcPts val="300"/>
                        </a:spcBef>
                        <a:spcAft>
                          <a:spcPts val="0"/>
                        </a:spcAft>
                      </a:pPr>
                      <a:r>
                        <a:rPr lang="en-ZA" sz="1600">
                          <a:effectLst/>
                        </a:rPr>
                        <a:t>Removal by the wetland of phosphates carried by runoff water</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tc>
              </a:tr>
              <a:tr h="0">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1600">
                          <a:effectLst/>
                        </a:rPr>
                        <a:t>Nitrate assimilation</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a:txBody>
                    <a:bodyPr/>
                    <a:lstStyle/>
                    <a:p>
                      <a:pPr marL="0" marR="0">
                        <a:lnSpc>
                          <a:spcPct val="105000"/>
                        </a:lnSpc>
                        <a:spcBef>
                          <a:spcPts val="300"/>
                        </a:spcBef>
                        <a:spcAft>
                          <a:spcPts val="0"/>
                        </a:spcAft>
                      </a:pPr>
                      <a:r>
                        <a:rPr lang="en-ZA" sz="1600">
                          <a:effectLst/>
                        </a:rPr>
                        <a:t>Removal by the wetland of nitrates carried by runoff water</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tc>
              </a:tr>
              <a:tr h="149108">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1600">
                          <a:effectLst/>
                        </a:rPr>
                        <a:t>Toxicant assimilation</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a:txBody>
                    <a:bodyPr/>
                    <a:lstStyle/>
                    <a:p>
                      <a:pPr marL="0" marR="0">
                        <a:lnSpc>
                          <a:spcPct val="105000"/>
                        </a:lnSpc>
                        <a:spcBef>
                          <a:spcPts val="300"/>
                        </a:spcBef>
                        <a:spcAft>
                          <a:spcPts val="0"/>
                        </a:spcAft>
                      </a:pPr>
                      <a:r>
                        <a:rPr lang="en-ZA" sz="1600">
                          <a:effectLst/>
                        </a:rPr>
                        <a:t>Removal by the wetland of toxicants (e.g. metals, biocides and salts) carried by runoff water</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tc>
              </a:tr>
              <a:tr h="255177">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1600">
                          <a:effectLst/>
                        </a:rPr>
                        <a:t>Erosion control</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a:txBody>
                    <a:bodyPr/>
                    <a:lstStyle/>
                    <a:p>
                      <a:pPr marL="0" marR="0">
                        <a:lnSpc>
                          <a:spcPct val="105000"/>
                        </a:lnSpc>
                        <a:spcBef>
                          <a:spcPts val="300"/>
                        </a:spcBef>
                        <a:spcAft>
                          <a:spcPts val="0"/>
                        </a:spcAft>
                      </a:pPr>
                      <a:r>
                        <a:rPr lang="en-ZA" sz="1600">
                          <a:effectLst/>
                        </a:rPr>
                        <a:t>Controlling of erosion at the wetland site, principally through the protection provided by vegetation</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tc>
              </a:tr>
              <a:tr h="538358">
                <a:tc vMerge="1">
                  <a:txBody>
                    <a:bodyPr/>
                    <a:lstStyle/>
                    <a:p>
                      <a:endParaRPr lang="en-GB"/>
                    </a:p>
                  </a:txBody>
                  <a:tcPr/>
                </a:tc>
                <a:tc gridSpan="2">
                  <a:txBody>
                    <a:bodyPr/>
                    <a:lstStyle/>
                    <a:p>
                      <a:pPr marL="0" marR="0">
                        <a:lnSpc>
                          <a:spcPct val="105000"/>
                        </a:lnSpc>
                        <a:spcBef>
                          <a:spcPts val="300"/>
                        </a:spcBef>
                        <a:spcAft>
                          <a:spcPts val="0"/>
                        </a:spcAft>
                      </a:pPr>
                      <a:r>
                        <a:rPr lang="en-ZA" sz="1600" dirty="0">
                          <a:effectLst/>
                        </a:rPr>
                        <a:t>Carbon storage</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hMerge="1">
                  <a:txBody>
                    <a:bodyPr/>
                    <a:lstStyle/>
                    <a:p>
                      <a:endParaRPr lang="en-GB"/>
                    </a:p>
                  </a:txBody>
                  <a:tcPr/>
                </a:tc>
                <a:tc>
                  <a:txBody>
                    <a:bodyPr/>
                    <a:lstStyle/>
                    <a:p>
                      <a:pPr marL="0" marR="0">
                        <a:lnSpc>
                          <a:spcPct val="105000"/>
                        </a:lnSpc>
                        <a:spcBef>
                          <a:spcPts val="300"/>
                        </a:spcBef>
                        <a:spcAft>
                          <a:spcPts val="0"/>
                        </a:spcAft>
                      </a:pPr>
                      <a:r>
                        <a:rPr lang="en-ZA" sz="1600" dirty="0">
                          <a:effectLst/>
                        </a:rPr>
                        <a:t>The trapping of carbon by the wetland, principally as soil organic matter</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r>
            </a:tbl>
          </a:graphicData>
        </a:graphic>
      </p:graphicFrame>
      <p:sp>
        <p:nvSpPr>
          <p:cNvPr id="8" name="Rectangle 7"/>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Provision of Ecosystem Services</a:t>
            </a:r>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784795894"/>
              </p:ext>
            </p:extLst>
          </p:nvPr>
        </p:nvGraphicFramePr>
        <p:xfrm>
          <a:off x="427482" y="674367"/>
          <a:ext cx="8515350" cy="1344168"/>
        </p:xfrm>
        <a:graphic>
          <a:graphicData uri="http://schemas.openxmlformats.org/drawingml/2006/table">
            <a:tbl>
              <a:tblPr firstRow="1" firstCol="1" bandRow="1">
                <a:tableStyleId>{5C22544A-7EE6-4342-B048-85BDC9FD1C3A}</a:tableStyleId>
              </a:tblPr>
              <a:tblGrid>
                <a:gridCol w="1090422"/>
                <a:gridCol w="804672"/>
                <a:gridCol w="3364992"/>
                <a:gridCol w="3255264"/>
              </a:tblGrid>
              <a:tr h="112995">
                <a:tc rowSpan="2" gridSpan="2">
                  <a:txBody>
                    <a:bodyPr/>
                    <a:lstStyle/>
                    <a:p>
                      <a:pPr marL="0" marR="0" algn="ctr">
                        <a:lnSpc>
                          <a:spcPct val="105000"/>
                        </a:lnSpc>
                        <a:spcBef>
                          <a:spcPts val="300"/>
                        </a:spcBef>
                        <a:spcAft>
                          <a:spcPts val="0"/>
                        </a:spcAft>
                      </a:pPr>
                      <a:r>
                        <a:rPr lang="en-ZA" sz="1200" dirty="0">
                          <a:effectLst/>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rowSpan="2" hMerge="1">
                  <a:txBody>
                    <a:bodyPr/>
                    <a:lstStyle/>
                    <a:p>
                      <a:endParaRPr lang="en-GB"/>
                    </a:p>
                  </a:txBody>
                  <a:tcPr/>
                </a:tc>
                <a:tc gridSpan="2">
                  <a:txBody>
                    <a:bodyPr/>
                    <a:lstStyle/>
                    <a:p>
                      <a:pPr marL="0" marR="0" algn="ctr">
                        <a:lnSpc>
                          <a:spcPct val="105000"/>
                        </a:lnSpc>
                        <a:spcBef>
                          <a:spcPts val="300"/>
                        </a:spcBef>
                        <a:spcAft>
                          <a:spcPts val="0"/>
                        </a:spcAft>
                      </a:pPr>
                      <a:r>
                        <a:rPr lang="en-ZA" sz="1200">
                          <a:effectLst/>
                        </a:rPr>
                        <a:t>Supply</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hMerge="1">
                  <a:txBody>
                    <a:bodyPr/>
                    <a:lstStyle/>
                    <a:p>
                      <a:endParaRPr lang="en-GB"/>
                    </a:p>
                  </a:txBody>
                  <a:tcPr/>
                </a:tc>
              </a:tr>
              <a:tr h="112995">
                <a:tc gridSpan="2" vMerge="1">
                  <a:txBody>
                    <a:bodyPr/>
                    <a:lstStyle/>
                    <a:p>
                      <a:endParaRPr lang="en-GB"/>
                    </a:p>
                  </a:txBody>
                  <a:tcPr/>
                </a:tc>
                <a:tc hMerge="1" vMerge="1">
                  <a:txBody>
                    <a:bodyPr/>
                    <a:lstStyle/>
                    <a:p>
                      <a:endParaRPr lang="en-GB"/>
                    </a:p>
                  </a:txBody>
                  <a:tcPr/>
                </a:tc>
                <a:tc>
                  <a:txBody>
                    <a:bodyPr/>
                    <a:lstStyle/>
                    <a:p>
                      <a:pPr marL="0" marR="0" algn="ctr">
                        <a:lnSpc>
                          <a:spcPct val="105000"/>
                        </a:lnSpc>
                        <a:spcBef>
                          <a:spcPts val="300"/>
                        </a:spcBef>
                        <a:spcAft>
                          <a:spcPts val="0"/>
                        </a:spcAft>
                      </a:pPr>
                      <a:r>
                        <a:rPr lang="en-ZA" sz="1200">
                          <a:effectLst/>
                        </a:rPr>
                        <a:t>High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a:txBody>
                    <a:bodyPr/>
                    <a:lstStyle/>
                    <a:p>
                      <a:pPr marL="0" marR="0" algn="ctr">
                        <a:lnSpc>
                          <a:spcPct val="105000"/>
                        </a:lnSpc>
                        <a:spcBef>
                          <a:spcPts val="300"/>
                        </a:spcBef>
                        <a:spcAft>
                          <a:spcPts val="0"/>
                        </a:spcAft>
                      </a:pPr>
                      <a:r>
                        <a:rPr lang="en-ZA" sz="1200">
                          <a:effectLst/>
                        </a:rPr>
                        <a:t>Low</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r>
              <a:tr h="338984">
                <a:tc rowSpan="2">
                  <a:txBody>
                    <a:bodyPr/>
                    <a:lstStyle/>
                    <a:p>
                      <a:pPr marL="0" marR="0" algn="ctr">
                        <a:lnSpc>
                          <a:spcPct val="105000"/>
                        </a:lnSpc>
                        <a:spcBef>
                          <a:spcPts val="300"/>
                        </a:spcBef>
                        <a:spcAft>
                          <a:spcPts val="0"/>
                        </a:spcAft>
                      </a:pPr>
                      <a:r>
                        <a:rPr lang="en-ZA" sz="1200" dirty="0">
                          <a:effectLst/>
                        </a:rPr>
                        <a:t>Demand</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gn="ctr">
                        <a:lnSpc>
                          <a:spcPct val="105000"/>
                        </a:lnSpc>
                        <a:spcBef>
                          <a:spcPts val="300"/>
                        </a:spcBef>
                        <a:spcAft>
                          <a:spcPts val="0"/>
                        </a:spcAft>
                      </a:pPr>
                      <a:r>
                        <a:rPr lang="en-ZA" sz="1200">
                          <a:effectLst/>
                        </a:rPr>
                        <a:t>High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nSpc>
                          <a:spcPct val="105000"/>
                        </a:lnSpc>
                        <a:spcBef>
                          <a:spcPts val="300"/>
                        </a:spcBef>
                        <a:spcAft>
                          <a:spcPts val="0"/>
                        </a:spcAft>
                      </a:pPr>
                      <a:r>
                        <a:rPr lang="en-ZA" sz="1200" dirty="0">
                          <a:effectLst/>
                        </a:rPr>
                        <a:t>Retain to meet current demand. Implement management action to limit impact of heavy demand and ensure continued supply.</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solidFill>
                      <a:schemeClr val="accent2">
                        <a:lumMod val="20000"/>
                        <a:lumOff val="80000"/>
                      </a:schemeClr>
                    </a:solidFill>
                  </a:tcPr>
                </a:tc>
                <a:tc>
                  <a:txBody>
                    <a:bodyPr/>
                    <a:lstStyle/>
                    <a:p>
                      <a:pPr marL="0" marR="0">
                        <a:lnSpc>
                          <a:spcPct val="105000"/>
                        </a:lnSpc>
                        <a:spcBef>
                          <a:spcPts val="300"/>
                        </a:spcBef>
                        <a:spcAft>
                          <a:spcPts val="0"/>
                        </a:spcAft>
                      </a:pPr>
                      <a:r>
                        <a:rPr lang="en-ZA" sz="1200" b="1" dirty="0">
                          <a:solidFill>
                            <a:schemeClr val="bg1"/>
                          </a:solidFill>
                          <a:effectLst/>
                        </a:rPr>
                        <a:t>Implement restoration and rehabilitation to help meet current demand.</a:t>
                      </a:r>
                      <a:endParaRPr lang="en-GB"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solidFill>
                      <a:srgbClr val="FF0000"/>
                    </a:solidFill>
                  </a:tcPr>
                </a:tc>
              </a:tr>
              <a:tr h="225989">
                <a:tc vMerge="1">
                  <a:txBody>
                    <a:bodyPr/>
                    <a:lstStyle/>
                    <a:p>
                      <a:endParaRPr lang="en-GB"/>
                    </a:p>
                  </a:txBody>
                  <a:tcPr/>
                </a:tc>
                <a:tc>
                  <a:txBody>
                    <a:bodyPr/>
                    <a:lstStyle/>
                    <a:p>
                      <a:pPr marL="0" marR="0" algn="ctr">
                        <a:lnSpc>
                          <a:spcPct val="105000"/>
                        </a:lnSpc>
                        <a:spcBef>
                          <a:spcPts val="300"/>
                        </a:spcBef>
                        <a:spcAft>
                          <a:spcPts val="0"/>
                        </a:spcAft>
                      </a:pPr>
                      <a:r>
                        <a:rPr lang="en-ZA" sz="1200">
                          <a:effectLst/>
                        </a:rPr>
                        <a:t>Low</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nSpc>
                          <a:spcPct val="105000"/>
                        </a:lnSpc>
                        <a:spcBef>
                          <a:spcPts val="300"/>
                        </a:spcBef>
                        <a:spcAft>
                          <a:spcPts val="0"/>
                        </a:spcAft>
                      </a:pPr>
                      <a:r>
                        <a:rPr lang="en-ZA" sz="1200">
                          <a:effectLst/>
                        </a:rPr>
                        <a:t>Retain to meet low current and possible future demand.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a:txBody>
                    <a:bodyPr/>
                    <a:lstStyle/>
                    <a:p>
                      <a:pPr marL="0" marR="0">
                        <a:lnSpc>
                          <a:spcPct val="105000"/>
                        </a:lnSpc>
                        <a:spcBef>
                          <a:spcPts val="300"/>
                        </a:spcBef>
                        <a:spcAft>
                          <a:spcPts val="0"/>
                        </a:spcAft>
                      </a:pPr>
                      <a:r>
                        <a:rPr lang="en-ZA" sz="1200" dirty="0">
                          <a:effectLst/>
                        </a:rPr>
                        <a:t>Areas of least concern</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r>
            </a:tbl>
          </a:graphicData>
        </a:graphic>
      </p:graphicFrame>
      <p:sp>
        <p:nvSpPr>
          <p:cNvPr id="10" name="TextBox 9"/>
          <p:cNvSpPr txBox="1"/>
          <p:nvPr/>
        </p:nvSpPr>
        <p:spPr>
          <a:xfrm>
            <a:off x="1490472" y="2143949"/>
            <a:ext cx="2989921" cy="461665"/>
          </a:xfrm>
          <a:prstGeom prst="rect">
            <a:avLst/>
          </a:prstGeom>
          <a:noFill/>
        </p:spPr>
        <p:txBody>
          <a:bodyPr wrap="none" rtlCol="0">
            <a:spAutoFit/>
          </a:bodyPr>
          <a:lstStyle/>
          <a:p>
            <a:r>
              <a:rPr lang="en-ZA" dirty="0" smtClean="0"/>
              <a:t>Ecosystem services:</a:t>
            </a:r>
            <a:endParaRPr lang="en-GB" dirty="0"/>
          </a:p>
        </p:txBody>
      </p:sp>
    </p:spTree>
    <p:extLst>
      <p:ext uri="{BB962C8B-B14F-4D97-AF65-F5344CB8AC3E}">
        <p14:creationId xmlns:p14="http://schemas.microsoft.com/office/powerpoint/2010/main" val="721945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10244</TotalTime>
  <Words>2797</Words>
  <Application>Microsoft Office PowerPoint</Application>
  <PresentationFormat>On-screen Show (4:3)</PresentationFormat>
  <Paragraphs>735</Paragraphs>
  <Slides>40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ＭＳ Ｐゴシック</vt:lpstr>
      <vt:lpstr>ＭＳ Ｐゴシック</vt:lpstr>
      <vt:lpstr>Arial</vt:lpstr>
      <vt:lpstr>Calibri</vt:lpstr>
      <vt:lpstr>Gill Snas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Maree</dc:creator>
  <cp:lastModifiedBy>Lekalake Esther</cp:lastModifiedBy>
  <cp:revision>785</cp:revision>
  <cp:lastPrinted>2017-11-22T06:00:43Z</cp:lastPrinted>
  <dcterms:created xsi:type="dcterms:W3CDTF">2012-08-01T10:33:21Z</dcterms:created>
  <dcterms:modified xsi:type="dcterms:W3CDTF">2018-07-17T12:36:20Z</dcterms:modified>
</cp:coreProperties>
</file>